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9"/>
  </p:notesMasterIdLst>
  <p:handoutMasterIdLst>
    <p:handoutMasterId r:id="rId20"/>
  </p:handoutMasterIdLst>
  <p:sldIdLst>
    <p:sldId id="292" r:id="rId5"/>
    <p:sldId id="263" r:id="rId6"/>
    <p:sldId id="259" r:id="rId7"/>
    <p:sldId id="257" r:id="rId8"/>
    <p:sldId id="258" r:id="rId9"/>
    <p:sldId id="261" r:id="rId10"/>
    <p:sldId id="260" r:id="rId11"/>
    <p:sldId id="265" r:id="rId12"/>
    <p:sldId id="266" r:id="rId13"/>
    <p:sldId id="262" r:id="rId14"/>
    <p:sldId id="264" r:id="rId15"/>
    <p:sldId id="268" r:id="rId16"/>
    <p:sldId id="267" r:id="rId17"/>
    <p:sldId id="293" r:id="rId1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F6F"/>
    <a:srgbClr val="00ACB6"/>
    <a:srgbClr val="013D61"/>
    <a:srgbClr val="F3703A"/>
    <a:srgbClr val="515083"/>
    <a:srgbClr val="2F305C"/>
    <a:srgbClr val="3C4798"/>
    <a:srgbClr val="E68637"/>
    <a:srgbClr val="F6A287"/>
    <a:srgbClr val="E98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9" autoAdjust="0"/>
  </p:normalViewPr>
  <p:slideViewPr>
    <p:cSldViewPr snapToGrid="0">
      <p:cViewPr varScale="1">
        <p:scale>
          <a:sx n="107" d="100"/>
          <a:sy n="107" d="100"/>
        </p:scale>
        <p:origin x="138" y="18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03/05/2025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03/05/2025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03/05/2025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03/05/2025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03/05/2025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03/05/2025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03/05/2025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03/05/2025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03/05/2025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03/05/2025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03/05/2025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03/05/2025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03/05/2025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03/05/2025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5D945A0D-0BC2-5D67-1B64-3021BAD7B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38" y="0"/>
            <a:ext cx="501808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03/05/2025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03/05/2025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03/05/2025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03/05/2025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03/05/2025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03/05/2025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03/05/2025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03/05/2025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903DD63-B0F4-8E86-5111-8B30F2E3DF1C}"/>
              </a:ext>
            </a:extLst>
          </p:cNvPr>
          <p:cNvPicPr>
            <a:picLocks noChangeAspect="1"/>
          </p:cNvPicPr>
          <p:nvPr/>
        </p:nvPicPr>
        <p:blipFill>
          <a:blip r:embed="rId2"/>
          <a:srcRect l="10787" t="19512" r="4713" b="-8871"/>
          <a:stretch/>
        </p:blipFill>
        <p:spPr>
          <a:xfrm>
            <a:off x="5671695" y="68053"/>
            <a:ext cx="6070191" cy="4346351"/>
          </a:xfrm>
          <a:prstGeom prst="rect">
            <a:avLst/>
          </a:prstGeom>
        </p:spPr>
      </p:pic>
      <p:sp>
        <p:nvSpPr>
          <p:cNvPr id="9" name="Ovale 8">
            <a:extLst>
              <a:ext uri="{FF2B5EF4-FFF2-40B4-BE49-F238E27FC236}">
                <a16:creationId xmlns:a16="http://schemas.microsoft.com/office/drawing/2014/main" id="{AB6D5A3D-5A89-F115-0C6F-18D685B361A8}"/>
              </a:ext>
            </a:extLst>
          </p:cNvPr>
          <p:cNvSpPr/>
          <p:nvPr/>
        </p:nvSpPr>
        <p:spPr>
          <a:xfrm>
            <a:off x="6374056" y="2365629"/>
            <a:ext cx="5521769" cy="621792"/>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3" name="Immagine 1" descr="Proyecto Día Mundial de las Lipodistrofias">
            <a:extLst>
              <a:ext uri="{FF2B5EF4-FFF2-40B4-BE49-F238E27FC236}">
                <a16:creationId xmlns:a16="http://schemas.microsoft.com/office/drawing/2014/main" id="{5F41F10F-437A-EA5F-5170-19D553E7B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67" t="44118" r="35202"/>
          <a:stretch>
            <a:fillRect/>
          </a:stretch>
        </p:blipFill>
        <p:spPr bwMode="auto">
          <a:xfrm>
            <a:off x="8369688" y="4862079"/>
            <a:ext cx="8477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5C14BE0-9228-8883-827C-0108D2F813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902876"/>
            <a:ext cx="10191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8AF6A964-0B0B-B3CB-9A68-0F6DBB839A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70517" y="4963258"/>
            <a:ext cx="19621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1A79945-91FF-4B8D-928E-839E2AD46B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5158" y="6053390"/>
            <a:ext cx="13525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HealthFlex">
            <a:extLst>
              <a:ext uri="{FF2B5EF4-FFF2-40B4-BE49-F238E27FC236}">
                <a16:creationId xmlns:a16="http://schemas.microsoft.com/office/drawing/2014/main" id="{3DB75EF7-16C4-215D-D32F-0CC62D176C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56192" y="6110540"/>
            <a:ext cx="2276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37B9600-B9C3-FB16-DCB9-121CECFC8143}"/>
              </a:ext>
            </a:extLst>
          </p:cNvP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8383" y="4059381"/>
            <a:ext cx="54610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1F5EDCD-B573-6791-B3AA-81C708C5F2E8}"/>
              </a:ext>
            </a:extLst>
          </p:cNvPr>
          <p:cNvPicPr>
            <a:picLocks noChangeAspect="1" noChangeArrowheads="1"/>
          </p:cNvPicPr>
          <p:nvPr/>
        </p:nvPicPr>
        <p:blipFill>
          <a:blip r:embed="rId9">
            <a:lum bright="-6000" contrast="18000"/>
            <a:extLst>
              <a:ext uri="{28A0092B-C50C-407E-A947-70E740481C1C}">
                <a14:useLocalDpi xmlns:a14="http://schemas.microsoft.com/office/drawing/2010/main" val="0"/>
              </a:ext>
            </a:extLst>
          </a:blip>
          <a:srcRect/>
          <a:stretch>
            <a:fillRect/>
          </a:stretch>
        </p:blipFill>
        <p:spPr bwMode="auto">
          <a:xfrm>
            <a:off x="11075035" y="4047693"/>
            <a:ext cx="520700" cy="5492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79D6556E-122B-8D8F-BFBA-66E5A5E13C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36501" bIns="45720" numCol="1" anchor="ctr" anchorCtr="0" compatLnSpc="1">
            <a:prstTxWarp prst="textNoShape">
              <a:avLst/>
            </a:prstTxWarp>
            <a:spAutoFit/>
          </a:bodyPr>
          <a:lstStyle/>
          <a:p>
            <a:endParaRPr lang="it-IT"/>
          </a:p>
        </p:txBody>
      </p:sp>
      <p:sp>
        <p:nvSpPr>
          <p:cNvPr id="11" name="Rectangle 9">
            <a:extLst>
              <a:ext uri="{FF2B5EF4-FFF2-40B4-BE49-F238E27FC236}">
                <a16:creationId xmlns:a16="http://schemas.microsoft.com/office/drawing/2014/main" id="{735F9810-9535-08C3-7DAF-5032EB04D59F}"/>
              </a:ext>
            </a:extLst>
          </p:cNvPr>
          <p:cNvSpPr>
            <a:spLocks noChangeArrowheads="1"/>
          </p:cNvSpPr>
          <p:nvPr/>
        </p:nvSpPr>
        <p:spPr bwMode="auto">
          <a:xfrm>
            <a:off x="6754483" y="3865131"/>
            <a:ext cx="4321834" cy="117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501" bIns="76176" numCol="1" anchor="ctr" anchorCtr="0" compatLnSpc="1">
            <a:prstTxWarp prst="textNoShape">
              <a:avLst/>
            </a:prstTxWarp>
            <a:spAutoFit/>
          </a:bodyPr>
          <a:lstStyle>
            <a:lvl1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1pPr>
            <a:lvl2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2pPr>
            <a:lvl3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3pPr>
            <a:lvl4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4pPr>
            <a:lvl5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5pPr>
            <a:lvl6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6pPr>
            <a:lvl7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7pPr>
            <a:lvl8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8pPr>
            <a:lvl9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90713" algn="ctr"/>
                <a:tab pos="6661150" algn="ctr"/>
              </a:tabLst>
            </a:pPr>
            <a:endParaRPr kumimoji="0" lang="it-IT" altLang="it-IT" sz="1200" b="1" i="0" u="none" strike="noStrike" cap="none" normalizeH="0" baseline="0" dirty="0">
              <a:ln>
                <a:noFill/>
              </a:ln>
              <a:solidFill>
                <a:srgbClr val="000080"/>
              </a:solidFill>
              <a:effectLst/>
              <a:latin typeface="Palatino" charset="0"/>
            </a:endParaRPr>
          </a:p>
          <a:p>
            <a:pPr marL="0" marR="0" lvl="0" indent="0" algn="ctr" defTabSz="914400" rtl="0" eaLnBrk="0" fontAlgn="base" latinLnBrk="0" hangingPunct="0">
              <a:lnSpc>
                <a:spcPct val="100000"/>
              </a:lnSpc>
              <a:spcBef>
                <a:spcPct val="0"/>
              </a:spcBef>
              <a:spcAft>
                <a:spcPct val="0"/>
              </a:spcAft>
              <a:buClrTx/>
              <a:buSzTx/>
              <a:buFontTx/>
              <a:buNone/>
              <a:tabLst>
                <a:tab pos="1890713" algn="ctr"/>
                <a:tab pos="6661150" algn="ctr"/>
              </a:tabLst>
            </a:pPr>
            <a:r>
              <a:rPr kumimoji="0" lang="it-IT" altLang="it-IT" sz="1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AZIENDA OSPEDALIERO - UNIVERSITARIA PISANA</a:t>
            </a:r>
            <a:endParaRPr kumimoji="0" lang="it-IT" altLang="it-IT" sz="1200" b="1" i="0" u="none" strike="noStrike" cap="none" normalizeH="0" baseline="0" dirty="0">
              <a:ln>
                <a:noFill/>
              </a:ln>
              <a:solidFill>
                <a:srgbClr val="000080"/>
              </a:solidFill>
              <a:effectLst/>
              <a:latin typeface="Palatino" charset="0"/>
            </a:endParaRPr>
          </a:p>
          <a:p>
            <a:pPr marL="0" marR="0" lvl="0" indent="0" algn="ctr" defTabSz="914400" rtl="0" eaLnBrk="0" fontAlgn="base" latinLnBrk="0" hangingPunct="0">
              <a:lnSpc>
                <a:spcPct val="100000"/>
              </a:lnSpc>
              <a:spcBef>
                <a:spcPct val="0"/>
              </a:spcBef>
              <a:spcAft>
                <a:spcPct val="0"/>
              </a:spcAft>
              <a:buClrTx/>
              <a:buSzTx/>
              <a:buFontTx/>
              <a:buNone/>
              <a:tabLst>
                <a:tab pos="1890713" algn="ctr"/>
                <a:tab pos="6661150" algn="ctr"/>
              </a:tabLst>
            </a:pPr>
            <a:r>
              <a:rPr kumimoji="0" lang="it-IT" altLang="it-IT" sz="1000" b="1" i="0" u="none" strike="noStrike" cap="none" normalizeH="0" baseline="0" dirty="0">
                <a:ln>
                  <a:noFill/>
                </a:ln>
                <a:solidFill>
                  <a:srgbClr val="0000FF"/>
                </a:solidFill>
                <a:effectLst/>
                <a:latin typeface="New York" charset="0"/>
                <a:ea typeface="Times New Roman" panose="02020603050405020304" pitchFamily="18" charset="0"/>
                <a:cs typeface="Times New Roman" panose="02020603050405020304" pitchFamily="18" charset="0"/>
              </a:rPr>
              <a:t>U.O. ENDOCRINOLOGIA 1</a:t>
            </a:r>
            <a:endParaRPr kumimoji="0" lang="it-IT" altLang="it-IT"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890713" algn="ctr"/>
                <a:tab pos="6661150" algn="ctr"/>
              </a:tabLst>
            </a:pPr>
            <a:r>
              <a:rPr kumimoji="0" lang="it-IT" altLang="it-IT" sz="1100" b="1" i="0" u="none" strike="noStrike" cap="none" normalizeH="0" baseline="0" dirty="0">
                <a:ln>
                  <a:noFill/>
                </a:ln>
                <a:solidFill>
                  <a:srgbClr val="0000FF"/>
                </a:solidFill>
                <a:effectLst/>
                <a:latin typeface="New York" charset="0"/>
                <a:ea typeface="Times New Roman" panose="02020603050405020304" pitchFamily="18" charset="0"/>
                <a:cs typeface="Times New Roman" panose="02020603050405020304" pitchFamily="18" charset="0"/>
              </a:rPr>
              <a:t>Direttore Prof. Ferruccio Santini</a:t>
            </a:r>
            <a:endParaRPr kumimoji="0" lang="it-IT" altLang="it-IT"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890713" algn="ctr"/>
                <a:tab pos="6661150" algn="ctr"/>
              </a:tabLst>
            </a:pPr>
            <a:r>
              <a:rPr kumimoji="0" lang="it-IT" altLang="it-IT" sz="1000" b="1" i="0" u="none" strike="noStrike" cap="none" normalizeH="0" baseline="0" dirty="0">
                <a:ln>
                  <a:noFill/>
                </a:ln>
                <a:solidFill>
                  <a:srgbClr val="0000FF"/>
                </a:solidFill>
                <a:effectLst/>
                <a:latin typeface="New York" charset="0"/>
                <a:ea typeface="Times New Roman" panose="02020603050405020304" pitchFamily="18" charset="0"/>
                <a:cs typeface="Times New Roman" panose="02020603050405020304" pitchFamily="18" charset="0"/>
              </a:rPr>
              <a:t>Sezione Centro Obesità e Lipodistrofie</a:t>
            </a:r>
            <a:endParaRPr kumimoji="0" lang="it-IT" altLang="it-IT"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890713" algn="ctr"/>
                <a:tab pos="6661150" algn="ctr"/>
              </a:tabLst>
            </a:pPr>
            <a:r>
              <a:rPr kumimoji="0" lang="it-IT" altLang="it-IT" sz="1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3C2EF691-9A19-34AC-FE55-6582F80905DD}"/>
              </a:ext>
            </a:extLst>
          </p:cNvPr>
          <p:cNvSpPr>
            <a:spLocks noChangeArrowheads="1"/>
          </p:cNvSpPr>
          <p:nvPr/>
        </p:nvSpPr>
        <p:spPr bwMode="auto">
          <a:xfrm>
            <a:off x="0" y="123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3" name="Rectangle 11">
            <a:extLst>
              <a:ext uri="{FF2B5EF4-FFF2-40B4-BE49-F238E27FC236}">
                <a16:creationId xmlns:a16="http://schemas.microsoft.com/office/drawing/2014/main" id="{7EFC41BC-D11C-9272-60B7-7BE99D0A35F1}"/>
              </a:ext>
            </a:extLst>
          </p:cNvPr>
          <p:cNvSpPr>
            <a:spLocks noChangeArrowheads="1"/>
          </p:cNvSpPr>
          <p:nvPr/>
        </p:nvSpPr>
        <p:spPr bwMode="auto">
          <a:xfrm>
            <a:off x="0" y="1914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4" name="Rectangle 12">
            <a:extLst>
              <a:ext uri="{FF2B5EF4-FFF2-40B4-BE49-F238E27FC236}">
                <a16:creationId xmlns:a16="http://schemas.microsoft.com/office/drawing/2014/main" id="{C228A6B4-4A1E-B751-4850-22E99FA43B40}"/>
              </a:ext>
            </a:extLst>
          </p:cNvPr>
          <p:cNvSpPr>
            <a:spLocks noChangeArrowheads="1"/>
          </p:cNvSpPr>
          <p:nvPr/>
        </p:nvSpPr>
        <p:spPr bwMode="auto">
          <a:xfrm>
            <a:off x="0" y="2447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5" name="Rectangle 13">
            <a:extLst>
              <a:ext uri="{FF2B5EF4-FFF2-40B4-BE49-F238E27FC236}">
                <a16:creationId xmlns:a16="http://schemas.microsoft.com/office/drawing/2014/main" id="{D7723A24-5AF1-E3B0-AAC9-7820227BB666}"/>
              </a:ext>
            </a:extLst>
          </p:cNvPr>
          <p:cNvSpPr>
            <a:spLocks noChangeArrowheads="1"/>
          </p:cNvSpPr>
          <p:nvPr/>
        </p:nvSpPr>
        <p:spPr bwMode="auto">
          <a:xfrm>
            <a:off x="0" y="3476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a:ln>
                  <a:noFill/>
                </a:ln>
                <a:solidFill>
                  <a:schemeClr val="tx1"/>
                </a:solidFill>
                <a:effectLst/>
                <a:latin typeface="New York"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6" name="Rectangle 14">
            <a:extLst>
              <a:ext uri="{FF2B5EF4-FFF2-40B4-BE49-F238E27FC236}">
                <a16:creationId xmlns:a16="http://schemas.microsoft.com/office/drawing/2014/main" id="{598345D3-0535-2530-E9D0-AF266A7990AA}"/>
              </a:ext>
            </a:extLst>
          </p:cNvPr>
          <p:cNvSpPr>
            <a:spLocks noChangeArrowheads="1"/>
          </p:cNvSpPr>
          <p:nvPr/>
        </p:nvSpPr>
        <p:spPr bwMode="auto">
          <a:xfrm>
            <a:off x="0" y="3933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1pPr>
            <a:lvl2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2pPr>
            <a:lvl3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3pPr>
            <a:lvl4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4pPr>
            <a:lvl5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5pPr>
            <a:lvl6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6pPr>
            <a:lvl7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7pPr>
            <a:lvl8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8pPr>
            <a:lvl9pPr eaLnBrk="0" fontAlgn="base" hangingPunct="0">
              <a:spcBef>
                <a:spcPct val="0"/>
              </a:spcBef>
              <a:spcAft>
                <a:spcPct val="0"/>
              </a:spcAft>
              <a:tabLst>
                <a:tab pos="1890713" algn="ctr"/>
                <a:tab pos="6661150"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90713" algn="ctr"/>
                <a:tab pos="6661150" algn="ctr"/>
              </a:tabLst>
            </a:pPr>
            <a:r>
              <a:rPr kumimoji="0" lang="it-IT" altLang="it-IT" sz="1100" b="1" i="0" u="none" strike="noStrike" cap="none" normalizeH="0" baseline="0">
                <a:ln>
                  <a:noFill/>
                </a:ln>
                <a:solidFill>
                  <a:schemeClr val="tx1"/>
                </a:solidFill>
                <a:effectLst/>
                <a:latin typeface="New York"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5CDF5C4-4B05-A7E3-D429-6DFB784461D7}"/>
              </a:ext>
            </a:extLst>
          </p:cNvPr>
          <p:cNvSpPr txBox="1"/>
          <p:nvPr/>
        </p:nvSpPr>
        <p:spPr>
          <a:xfrm>
            <a:off x="1990717" y="1779261"/>
            <a:ext cx="8540496" cy="4431983"/>
          </a:xfrm>
          <a:prstGeom prst="rect">
            <a:avLst/>
          </a:prstGeom>
          <a:noFill/>
        </p:spPr>
        <p:txBody>
          <a:bodyPr wrap="square">
            <a:spAutoFit/>
          </a:bodyPr>
          <a:lstStyle/>
          <a:p>
            <a:pPr>
              <a:spcAft>
                <a:spcPts val="600"/>
              </a:spcAft>
            </a:pPr>
            <a:r>
              <a:rPr lang="en-US" sz="2800" dirty="0">
                <a:solidFill>
                  <a:srgbClr val="222222"/>
                </a:solidFill>
                <a:latin typeface="Merriweather" panose="00000500000000000000" pitchFamily="2" charset="0"/>
              </a:rPr>
              <a:t>21/93 (23 %) patients discontinued the treatment within 90 days owing to various reasons: </a:t>
            </a:r>
          </a:p>
          <a:p>
            <a:pPr>
              <a:spcAft>
                <a:spcPts val="600"/>
              </a:spcAft>
            </a:pPr>
            <a:r>
              <a:rPr lang="en-US" sz="2800" dirty="0">
                <a:solidFill>
                  <a:srgbClr val="222222"/>
                </a:solidFill>
                <a:latin typeface="Merriweather" panose="00000500000000000000" pitchFamily="2" charset="0"/>
              </a:rPr>
              <a:t>6 for economical concerns, </a:t>
            </a:r>
          </a:p>
          <a:p>
            <a:pPr>
              <a:spcAft>
                <a:spcPts val="600"/>
              </a:spcAft>
            </a:pPr>
            <a:r>
              <a:rPr lang="en-US" sz="2800" dirty="0">
                <a:solidFill>
                  <a:srgbClr val="222222"/>
                </a:solidFill>
                <a:latin typeface="Merriweather" panose="00000500000000000000" pitchFamily="2" charset="0"/>
              </a:rPr>
              <a:t>6 for poor efficacy (weight loss &lt; 2%), </a:t>
            </a:r>
          </a:p>
          <a:p>
            <a:pPr>
              <a:spcAft>
                <a:spcPts val="600"/>
              </a:spcAft>
            </a:pPr>
            <a:r>
              <a:rPr lang="en-US" sz="2800" dirty="0">
                <a:solidFill>
                  <a:srgbClr val="222222"/>
                </a:solidFill>
                <a:latin typeface="Merriweather" panose="00000500000000000000" pitchFamily="2" charset="0"/>
              </a:rPr>
              <a:t>5 for gastrointestinal side effects, </a:t>
            </a:r>
          </a:p>
          <a:p>
            <a:pPr>
              <a:spcAft>
                <a:spcPts val="600"/>
              </a:spcAft>
            </a:pPr>
            <a:r>
              <a:rPr lang="en-US" sz="2800" dirty="0">
                <a:solidFill>
                  <a:srgbClr val="222222"/>
                </a:solidFill>
                <a:latin typeface="Merriweather" panose="00000500000000000000" pitchFamily="2" charset="0"/>
              </a:rPr>
              <a:t>1 for injection-site irritation and discomfort, </a:t>
            </a:r>
          </a:p>
          <a:p>
            <a:pPr>
              <a:spcAft>
                <a:spcPts val="600"/>
              </a:spcAft>
            </a:pPr>
            <a:r>
              <a:rPr lang="en-US" sz="2800" dirty="0">
                <a:solidFill>
                  <a:srgbClr val="222222"/>
                </a:solidFill>
                <a:latin typeface="Merriweather" panose="00000500000000000000" pitchFamily="2" charset="0"/>
              </a:rPr>
              <a:t>1 for both diarrhea and injection-site irritation, </a:t>
            </a:r>
          </a:p>
          <a:p>
            <a:pPr>
              <a:spcAft>
                <a:spcPts val="600"/>
              </a:spcAft>
            </a:pPr>
            <a:r>
              <a:rPr lang="en-US" sz="2800" dirty="0">
                <a:solidFill>
                  <a:srgbClr val="222222"/>
                </a:solidFill>
                <a:latin typeface="Merriweather" panose="00000500000000000000" pitchFamily="2" charset="0"/>
              </a:rPr>
              <a:t>1 for tachycardia, and 1 for anxiety. </a:t>
            </a:r>
            <a:endParaRPr lang="it-IT" sz="2800" dirty="0"/>
          </a:p>
        </p:txBody>
      </p:sp>
      <p:pic>
        <p:nvPicPr>
          <p:cNvPr id="9" name="Immagine 8">
            <a:extLst>
              <a:ext uri="{FF2B5EF4-FFF2-40B4-BE49-F238E27FC236}">
                <a16:creationId xmlns:a16="http://schemas.microsoft.com/office/drawing/2014/main" id="{AA597920-2F95-EAD8-8FFB-B71EC42050C7}"/>
              </a:ext>
            </a:extLst>
          </p:cNvPr>
          <p:cNvPicPr>
            <a:picLocks noChangeAspect="1"/>
          </p:cNvPicPr>
          <p:nvPr/>
        </p:nvPicPr>
        <p:blipFill>
          <a:blip r:embed="rId2"/>
          <a:stretch>
            <a:fillRect/>
          </a:stretch>
        </p:blipFill>
        <p:spPr>
          <a:xfrm>
            <a:off x="1524000" y="30943"/>
            <a:ext cx="9144000" cy="1621442"/>
          </a:xfrm>
          <a:prstGeom prst="rect">
            <a:avLst/>
          </a:prstGeom>
        </p:spPr>
      </p:pic>
      <p:pic>
        <p:nvPicPr>
          <p:cNvPr id="3" name="Immagine 2">
            <a:extLst>
              <a:ext uri="{FF2B5EF4-FFF2-40B4-BE49-F238E27FC236}">
                <a16:creationId xmlns:a16="http://schemas.microsoft.com/office/drawing/2014/main" id="{9D965E50-3B98-AE29-D9C8-2C939C43619C}"/>
              </a:ext>
            </a:extLst>
          </p:cNvPr>
          <p:cNvPicPr>
            <a:picLocks noChangeAspect="1"/>
          </p:cNvPicPr>
          <p:nvPr/>
        </p:nvPicPr>
        <p:blipFill>
          <a:blip r:embed="rId3"/>
          <a:stretch>
            <a:fillRect/>
          </a:stretch>
        </p:blipFill>
        <p:spPr>
          <a:xfrm>
            <a:off x="6786248" y="6338121"/>
            <a:ext cx="5105400" cy="400050"/>
          </a:xfrm>
          <a:prstGeom prst="rect">
            <a:avLst/>
          </a:prstGeom>
        </p:spPr>
      </p:pic>
    </p:spTree>
    <p:extLst>
      <p:ext uri="{BB962C8B-B14F-4D97-AF65-F5344CB8AC3E}">
        <p14:creationId xmlns:p14="http://schemas.microsoft.com/office/powerpoint/2010/main" val="2441964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66D4B0E-4694-601E-148F-A47AD55D1836}"/>
              </a:ext>
            </a:extLst>
          </p:cNvPr>
          <p:cNvSpPr txBox="1"/>
          <p:nvPr/>
        </p:nvSpPr>
        <p:spPr>
          <a:xfrm>
            <a:off x="1748028" y="761553"/>
            <a:ext cx="8919972" cy="6278642"/>
          </a:xfrm>
          <a:prstGeom prst="rect">
            <a:avLst/>
          </a:prstGeom>
          <a:noFill/>
        </p:spPr>
        <p:txBody>
          <a:bodyPr wrap="square">
            <a:spAutoFit/>
          </a:bodyPr>
          <a:lstStyle/>
          <a:p>
            <a:r>
              <a:rPr lang="it-IT" sz="1600" b="1" dirty="0"/>
              <a:t>Wharton 2019 </a:t>
            </a:r>
            <a:r>
              <a:rPr lang="it-IT" sz="1600" b="1" dirty="0">
                <a:solidFill>
                  <a:srgbClr val="FF0000"/>
                </a:solidFill>
              </a:rPr>
              <a:t>(Canada)</a:t>
            </a:r>
            <a:r>
              <a:rPr lang="it-IT" sz="1600" b="1" dirty="0"/>
              <a:t>:</a:t>
            </a:r>
            <a:r>
              <a:rPr lang="it-IT" sz="1600" b="1" dirty="0">
                <a:solidFill>
                  <a:srgbClr val="FF0000"/>
                </a:solidFill>
              </a:rPr>
              <a:t> </a:t>
            </a:r>
            <a:r>
              <a:rPr lang="it-IT" sz="1600" b="1" dirty="0"/>
              <a:t>144/311 </a:t>
            </a:r>
            <a:r>
              <a:rPr lang="it-IT" sz="1600" b="1" dirty="0">
                <a:solidFill>
                  <a:srgbClr val="FF0000"/>
                </a:solidFill>
              </a:rPr>
              <a:t>(46 %) </a:t>
            </a:r>
            <a:r>
              <a:rPr lang="en-US" sz="1600" b="1" dirty="0"/>
              <a:t>discontinued the treatment within 9 months (no reasons)</a:t>
            </a:r>
            <a:endParaRPr lang="it-IT" sz="1600" b="1" dirty="0"/>
          </a:p>
          <a:p>
            <a:endParaRPr lang="it-IT" sz="1600" b="1" dirty="0"/>
          </a:p>
          <a:p>
            <a:r>
              <a:rPr lang="it-IT" sz="1600" b="1" dirty="0" err="1"/>
              <a:t>Luindegaard</a:t>
            </a:r>
            <a:r>
              <a:rPr lang="it-IT" sz="1600" b="1" dirty="0"/>
              <a:t> Haase 2021 </a:t>
            </a:r>
            <a:r>
              <a:rPr lang="it-IT" sz="1600" b="1" dirty="0">
                <a:solidFill>
                  <a:srgbClr val="FF0000"/>
                </a:solidFill>
              </a:rPr>
              <a:t>(</a:t>
            </a:r>
            <a:r>
              <a:rPr lang="it-IT" sz="1600" b="1" dirty="0" err="1">
                <a:solidFill>
                  <a:srgbClr val="FF0000"/>
                </a:solidFill>
              </a:rPr>
              <a:t>Switzerland</a:t>
            </a:r>
            <a:r>
              <a:rPr lang="it-IT" sz="1600" b="1" dirty="0">
                <a:solidFill>
                  <a:srgbClr val="FF0000"/>
                </a:solidFill>
              </a:rPr>
              <a:t>) </a:t>
            </a:r>
            <a:r>
              <a:rPr lang="it-IT" sz="1600" b="1" dirty="0"/>
              <a:t>: 206/277 </a:t>
            </a:r>
            <a:r>
              <a:rPr lang="it-IT" sz="1600" b="1" dirty="0">
                <a:solidFill>
                  <a:srgbClr val="FF0000"/>
                </a:solidFill>
              </a:rPr>
              <a:t>(74%) </a:t>
            </a:r>
            <a:r>
              <a:rPr lang="en-US" sz="1600" b="1" dirty="0"/>
              <a:t>discontinued the treatment within 12 months (no reasons). </a:t>
            </a:r>
          </a:p>
          <a:p>
            <a:endParaRPr lang="en-US" sz="1600" b="1" dirty="0"/>
          </a:p>
          <a:p>
            <a:r>
              <a:rPr lang="it-IT" sz="1600" b="1" dirty="0"/>
              <a:t>Calderon et al. 2021 </a:t>
            </a:r>
            <a:r>
              <a:rPr lang="it-IT" sz="1600" b="1" dirty="0">
                <a:solidFill>
                  <a:srgbClr val="FF0000"/>
                </a:solidFill>
              </a:rPr>
              <a:t>(USA)</a:t>
            </a:r>
            <a:r>
              <a:rPr lang="it-IT" sz="1600" b="1" dirty="0"/>
              <a:t>:</a:t>
            </a:r>
            <a:r>
              <a:rPr lang="it-IT" sz="1600" b="1" dirty="0">
                <a:solidFill>
                  <a:srgbClr val="FF0000"/>
                </a:solidFill>
              </a:rPr>
              <a:t> </a:t>
            </a:r>
            <a:r>
              <a:rPr lang="it-IT" sz="1600" b="1" dirty="0"/>
              <a:t>4/80 </a:t>
            </a:r>
            <a:r>
              <a:rPr lang="it-IT" sz="1600" b="1" dirty="0">
                <a:solidFill>
                  <a:srgbClr val="FF0000"/>
                </a:solidFill>
              </a:rPr>
              <a:t>(5%) </a:t>
            </a:r>
            <a:r>
              <a:rPr lang="en-US" sz="1600" b="1" dirty="0"/>
              <a:t>discontinued the treatment within 24 months</a:t>
            </a:r>
            <a:r>
              <a:rPr lang="it-IT" sz="1600" b="1" dirty="0"/>
              <a:t> for side </a:t>
            </a:r>
            <a:r>
              <a:rPr lang="it-IT" sz="1600" b="1" dirty="0" err="1"/>
              <a:t>effects</a:t>
            </a:r>
            <a:r>
              <a:rPr lang="it-IT" sz="1600" b="1" dirty="0"/>
              <a:t>.</a:t>
            </a:r>
          </a:p>
          <a:p>
            <a:endParaRPr lang="it-IT" sz="1600" b="1" dirty="0"/>
          </a:p>
          <a:p>
            <a:r>
              <a:rPr lang="it-IT" sz="1600" b="1" dirty="0" err="1"/>
              <a:t>Alarfaj</a:t>
            </a:r>
            <a:r>
              <a:rPr lang="it-IT" sz="1600" b="1" dirty="0"/>
              <a:t> et al. 2022 </a:t>
            </a:r>
            <a:r>
              <a:rPr lang="it-IT" sz="1600" b="1" dirty="0">
                <a:solidFill>
                  <a:srgbClr val="FF0000"/>
                </a:solidFill>
              </a:rPr>
              <a:t>(</a:t>
            </a:r>
            <a:r>
              <a:rPr lang="it-IT" sz="1600" b="1" dirty="0" err="1">
                <a:solidFill>
                  <a:srgbClr val="FF0000"/>
                </a:solidFill>
              </a:rPr>
              <a:t>Saudi</a:t>
            </a:r>
            <a:r>
              <a:rPr lang="it-IT" sz="1600" b="1" dirty="0">
                <a:solidFill>
                  <a:srgbClr val="FF0000"/>
                </a:solidFill>
              </a:rPr>
              <a:t> Arabia)</a:t>
            </a:r>
            <a:r>
              <a:rPr lang="it-IT" sz="1600" b="1" dirty="0"/>
              <a:t>: 55/105 </a:t>
            </a:r>
            <a:r>
              <a:rPr lang="it-IT" sz="1600" b="1" dirty="0">
                <a:solidFill>
                  <a:srgbClr val="FF0000"/>
                </a:solidFill>
              </a:rPr>
              <a:t>(53%) </a:t>
            </a:r>
            <a:r>
              <a:rPr lang="en-US" sz="1600" b="1" dirty="0"/>
              <a:t>discontinued the treatment within 1 month for side effects (7 patients) other reasons (3 patients ), no data (45 patients)</a:t>
            </a:r>
            <a:r>
              <a:rPr lang="it-IT" sz="1600" b="1" dirty="0"/>
              <a:t> </a:t>
            </a:r>
          </a:p>
          <a:p>
            <a:endParaRPr lang="it-IT" sz="1600" b="1" dirty="0"/>
          </a:p>
          <a:p>
            <a:r>
              <a:rPr lang="it-IT" sz="1600" b="1" dirty="0"/>
              <a:t>Wilmington et al. 2023 </a:t>
            </a:r>
            <a:r>
              <a:rPr lang="it-IT" sz="1600" b="1" dirty="0">
                <a:solidFill>
                  <a:srgbClr val="FF0000"/>
                </a:solidFill>
              </a:rPr>
              <a:t>(</a:t>
            </a:r>
            <a:r>
              <a:rPr lang="it-IT" sz="1600" b="1" dirty="0">
                <a:solidFill>
                  <a:srgbClr val="FF0000"/>
                </a:solidFill>
                <a:latin typeface="elsevier-sans"/>
              </a:rPr>
              <a:t>United Kingdom)</a:t>
            </a:r>
            <a:r>
              <a:rPr lang="it-IT" sz="1600" b="1" dirty="0"/>
              <a:t>: 15/50 </a:t>
            </a:r>
            <a:r>
              <a:rPr lang="it-IT" sz="1600" b="1" dirty="0">
                <a:solidFill>
                  <a:srgbClr val="FF0000"/>
                </a:solidFill>
              </a:rPr>
              <a:t>(30%) </a:t>
            </a:r>
            <a:r>
              <a:rPr lang="it-IT" sz="1600" b="1" dirty="0" err="1"/>
              <a:t>discontinued</a:t>
            </a:r>
            <a:r>
              <a:rPr lang="it-IT" sz="1600" b="1" dirty="0"/>
              <a:t> the treatment </a:t>
            </a:r>
            <a:r>
              <a:rPr lang="it-IT" sz="1600" b="1" dirty="0" err="1"/>
              <a:t>within</a:t>
            </a:r>
            <a:r>
              <a:rPr lang="it-IT" sz="1600" b="1" dirty="0"/>
              <a:t> 52 weeks for </a:t>
            </a:r>
            <a:r>
              <a:rPr lang="it-IT" sz="1600" b="1" dirty="0" err="1"/>
              <a:t>being</a:t>
            </a:r>
            <a:r>
              <a:rPr lang="it-IT" sz="1600" b="1" dirty="0"/>
              <a:t> </a:t>
            </a:r>
            <a:r>
              <a:rPr lang="en-US" sz="1600" b="1" dirty="0"/>
              <a:t>listed for bariatric surgery (12 patients), </a:t>
            </a:r>
            <a:r>
              <a:rPr lang="it-IT" sz="1600" b="1" dirty="0"/>
              <a:t>compliance </a:t>
            </a:r>
            <a:r>
              <a:rPr lang="it-IT" sz="1600" b="1" dirty="0" err="1"/>
              <a:t>issues</a:t>
            </a:r>
            <a:r>
              <a:rPr lang="it-IT" sz="1600" b="1" dirty="0"/>
              <a:t> (2 </a:t>
            </a:r>
            <a:r>
              <a:rPr lang="it-IT" sz="1600" b="1" dirty="0" err="1"/>
              <a:t>patients</a:t>
            </a:r>
            <a:r>
              <a:rPr lang="it-IT" sz="1600" b="1" dirty="0"/>
              <a:t>) or side </a:t>
            </a:r>
            <a:r>
              <a:rPr lang="it-IT" sz="1600" b="1" dirty="0" err="1"/>
              <a:t>effects</a:t>
            </a:r>
            <a:r>
              <a:rPr lang="it-IT" sz="1600" b="1" dirty="0"/>
              <a:t> (1 </a:t>
            </a:r>
            <a:r>
              <a:rPr lang="it-IT" sz="1600" b="1" dirty="0" err="1"/>
              <a:t>patient</a:t>
            </a:r>
            <a:r>
              <a:rPr lang="it-IT" sz="1600" b="1" dirty="0"/>
              <a:t>).</a:t>
            </a:r>
          </a:p>
          <a:p>
            <a:endParaRPr lang="it-IT" sz="1600" b="1" dirty="0"/>
          </a:p>
          <a:p>
            <a:r>
              <a:rPr lang="it-IT" sz="1600" b="1" dirty="0" err="1"/>
              <a:t>Leventhal-Perek</a:t>
            </a:r>
            <a:r>
              <a:rPr lang="it-IT" sz="1600" b="1" dirty="0"/>
              <a:t> et al. 2023 </a:t>
            </a:r>
            <a:r>
              <a:rPr lang="it-IT" sz="1600" b="1" dirty="0">
                <a:solidFill>
                  <a:srgbClr val="FF0000"/>
                </a:solidFill>
              </a:rPr>
              <a:t>(Israel)</a:t>
            </a:r>
            <a:r>
              <a:rPr lang="it-IT" sz="1600" b="1" dirty="0"/>
              <a:t>: 733/1497 </a:t>
            </a:r>
            <a:r>
              <a:rPr lang="it-IT" sz="1600" b="1" dirty="0">
                <a:solidFill>
                  <a:srgbClr val="FF0000"/>
                </a:solidFill>
              </a:rPr>
              <a:t>(49%) </a:t>
            </a:r>
            <a:r>
              <a:rPr lang="it-IT" sz="1600" b="1" dirty="0" err="1"/>
              <a:t>discontinued</a:t>
            </a:r>
            <a:r>
              <a:rPr lang="it-IT" sz="1600" b="1" dirty="0"/>
              <a:t> the treatment </a:t>
            </a:r>
            <a:r>
              <a:rPr lang="it-IT" sz="1600" b="1" dirty="0" err="1"/>
              <a:t>within</a:t>
            </a:r>
            <a:r>
              <a:rPr lang="it-IT" sz="1600" b="1" dirty="0"/>
              <a:t> 6 </a:t>
            </a:r>
            <a:r>
              <a:rPr lang="it-IT" sz="1600" b="1" dirty="0" err="1"/>
              <a:t>months</a:t>
            </a:r>
            <a:r>
              <a:rPr lang="it-IT" sz="1600" b="1" dirty="0"/>
              <a:t>.</a:t>
            </a:r>
          </a:p>
          <a:p>
            <a:endParaRPr lang="it-IT" sz="1600" b="1" dirty="0"/>
          </a:p>
          <a:p>
            <a:r>
              <a:rPr lang="it-IT" sz="1600" b="1" dirty="0" err="1"/>
              <a:t>Alshehri</a:t>
            </a:r>
            <a:r>
              <a:rPr lang="it-IT" sz="1600" b="1" dirty="0"/>
              <a:t> et al. 2023 </a:t>
            </a:r>
            <a:r>
              <a:rPr lang="it-IT" sz="1600" b="1" dirty="0">
                <a:solidFill>
                  <a:srgbClr val="FF0000"/>
                </a:solidFill>
              </a:rPr>
              <a:t>(</a:t>
            </a:r>
            <a:r>
              <a:rPr lang="it-IT" sz="1600" b="1" dirty="0" err="1">
                <a:solidFill>
                  <a:srgbClr val="FF0000"/>
                </a:solidFill>
              </a:rPr>
              <a:t>Saudi</a:t>
            </a:r>
            <a:r>
              <a:rPr lang="it-IT" sz="1600" b="1" dirty="0">
                <a:solidFill>
                  <a:srgbClr val="FF0000"/>
                </a:solidFill>
              </a:rPr>
              <a:t> Arabia)</a:t>
            </a:r>
            <a:r>
              <a:rPr lang="it-IT" sz="1600" b="1" dirty="0"/>
              <a:t>: 0/399 </a:t>
            </a:r>
            <a:r>
              <a:rPr lang="it-IT" sz="1600" b="1" dirty="0">
                <a:solidFill>
                  <a:srgbClr val="FF0000"/>
                </a:solidFill>
              </a:rPr>
              <a:t>(0%)</a:t>
            </a:r>
            <a:r>
              <a:rPr lang="en-US" sz="1600" b="1" dirty="0">
                <a:solidFill>
                  <a:srgbClr val="FF0000"/>
                </a:solidFill>
              </a:rPr>
              <a:t> </a:t>
            </a:r>
            <a:r>
              <a:rPr lang="en-US" sz="1600" b="1" dirty="0"/>
              <a:t>discontinued the treatment within 6 months</a:t>
            </a:r>
            <a:r>
              <a:rPr lang="it-IT" sz="1600" b="1" dirty="0"/>
              <a:t>.</a:t>
            </a:r>
          </a:p>
          <a:p>
            <a:endParaRPr lang="it-IT" sz="1600" b="1" dirty="0"/>
          </a:p>
          <a:p>
            <a:r>
              <a:rPr lang="it-IT" sz="1600" b="1" dirty="0"/>
              <a:t>Santini et al. 2023 </a:t>
            </a:r>
            <a:r>
              <a:rPr lang="it-IT" sz="1600" b="1" dirty="0">
                <a:solidFill>
                  <a:srgbClr val="FF0000"/>
                </a:solidFill>
              </a:rPr>
              <a:t>(</a:t>
            </a:r>
            <a:r>
              <a:rPr lang="it-IT" sz="1600" b="1" dirty="0" err="1">
                <a:solidFill>
                  <a:srgbClr val="FF0000"/>
                </a:solidFill>
              </a:rPr>
              <a:t>Switzerland</a:t>
            </a:r>
            <a:r>
              <a:rPr lang="it-IT" sz="1600" b="1" dirty="0">
                <a:solidFill>
                  <a:srgbClr val="FF0000"/>
                </a:solidFill>
              </a:rPr>
              <a:t>) </a:t>
            </a:r>
            <a:r>
              <a:rPr lang="it-IT" sz="1600" b="1" dirty="0"/>
              <a:t>: 5/54 </a:t>
            </a:r>
            <a:r>
              <a:rPr lang="it-IT" sz="1600" b="1" dirty="0">
                <a:solidFill>
                  <a:srgbClr val="FF0000"/>
                </a:solidFill>
              </a:rPr>
              <a:t>(9 %) </a:t>
            </a:r>
            <a:r>
              <a:rPr lang="en-US" sz="1600" b="1" dirty="0"/>
              <a:t>discontinued the treatment within 10 months</a:t>
            </a:r>
            <a:r>
              <a:rPr lang="it-IT" sz="1600" b="1" dirty="0"/>
              <a:t> </a:t>
            </a:r>
            <a:r>
              <a:rPr lang="en-US" sz="1600" b="1" dirty="0"/>
              <a:t>1 for pregnancy (at 3 months) and 4 after failing to meet the weight-loss percentage at 4 months for insurance reimbursement.</a:t>
            </a:r>
            <a:endParaRPr lang="it-IT" sz="1600" b="1" dirty="0"/>
          </a:p>
          <a:p>
            <a:endParaRPr lang="it-IT" sz="1600" b="1" dirty="0"/>
          </a:p>
          <a:p>
            <a:r>
              <a:rPr lang="it-IT" sz="1600" b="1" dirty="0" err="1"/>
              <a:t>Goëau-Brissonnière</a:t>
            </a:r>
            <a:r>
              <a:rPr lang="it-IT" sz="1600" b="1" dirty="0"/>
              <a:t> et al. 2024 </a:t>
            </a:r>
            <a:r>
              <a:rPr lang="it-IT" sz="1600" b="1" dirty="0">
                <a:solidFill>
                  <a:srgbClr val="FF0000"/>
                </a:solidFill>
              </a:rPr>
              <a:t>(France)</a:t>
            </a:r>
            <a:r>
              <a:rPr lang="it-IT" sz="1600" b="1" dirty="0"/>
              <a:t>: 48/67 </a:t>
            </a:r>
            <a:r>
              <a:rPr lang="it-IT" sz="1600" b="1" dirty="0">
                <a:solidFill>
                  <a:srgbClr val="FF0000"/>
                </a:solidFill>
              </a:rPr>
              <a:t>(72 %)</a:t>
            </a:r>
            <a:r>
              <a:rPr lang="it-IT" sz="1600" b="1" dirty="0"/>
              <a:t> </a:t>
            </a:r>
            <a:r>
              <a:rPr lang="it-IT" sz="1600" b="1" dirty="0" err="1"/>
              <a:t>discontinued</a:t>
            </a:r>
            <a:r>
              <a:rPr lang="it-IT" sz="1600" b="1" dirty="0"/>
              <a:t> the treatment </a:t>
            </a:r>
            <a:r>
              <a:rPr lang="it-IT" sz="1600" b="1" dirty="0" err="1"/>
              <a:t>within</a:t>
            </a:r>
            <a:r>
              <a:rPr lang="it-IT" sz="1600" b="1" dirty="0"/>
              <a:t> 9 </a:t>
            </a:r>
            <a:r>
              <a:rPr lang="it-IT" sz="1600" b="1" dirty="0" err="1"/>
              <a:t>months</a:t>
            </a:r>
            <a:r>
              <a:rPr lang="it-IT" sz="1600" b="1" dirty="0"/>
              <a:t> for cost (16 </a:t>
            </a:r>
            <a:r>
              <a:rPr lang="it-IT" sz="1600" b="1" dirty="0" err="1"/>
              <a:t>patients</a:t>
            </a:r>
            <a:r>
              <a:rPr lang="it-IT" sz="1600" b="1" dirty="0"/>
              <a:t>), side </a:t>
            </a:r>
            <a:r>
              <a:rPr lang="it-IT" sz="1600" b="1" dirty="0" err="1"/>
              <a:t>effects</a:t>
            </a:r>
            <a:r>
              <a:rPr lang="it-IT" sz="1600" b="1" dirty="0"/>
              <a:t> 15 </a:t>
            </a:r>
            <a:r>
              <a:rPr lang="it-IT" sz="1600" b="1" dirty="0" err="1"/>
              <a:t>patients</a:t>
            </a:r>
            <a:r>
              <a:rPr lang="it-IT" sz="1600" b="1" dirty="0"/>
              <a:t>, </a:t>
            </a:r>
            <a:r>
              <a:rPr lang="it-IT" sz="1600" b="1" dirty="0" err="1"/>
              <a:t>loss</a:t>
            </a:r>
            <a:r>
              <a:rPr lang="it-IT" sz="1600" b="1" dirty="0"/>
              <a:t> of </a:t>
            </a:r>
            <a:r>
              <a:rPr lang="it-IT" sz="1600" b="1" dirty="0" err="1"/>
              <a:t>efficacy</a:t>
            </a:r>
            <a:r>
              <a:rPr lang="it-IT" sz="1600" b="1" dirty="0"/>
              <a:t> </a:t>
            </a:r>
            <a:r>
              <a:rPr lang="en-US" sz="1600" b="1" dirty="0"/>
              <a:t>12 patients, physician’s decision 7 patients, constraint of subcutaneous injections 4 patients</a:t>
            </a:r>
            <a:r>
              <a:rPr lang="it-IT" sz="1600" b="1" dirty="0"/>
              <a:t>.</a:t>
            </a:r>
          </a:p>
          <a:p>
            <a:endParaRPr lang="it-IT" sz="1600" b="1" dirty="0"/>
          </a:p>
        </p:txBody>
      </p:sp>
      <p:sp>
        <p:nvSpPr>
          <p:cNvPr id="6" name="CasellaDiTesto 5">
            <a:extLst>
              <a:ext uri="{FF2B5EF4-FFF2-40B4-BE49-F238E27FC236}">
                <a16:creationId xmlns:a16="http://schemas.microsoft.com/office/drawing/2014/main" id="{98323D54-AE7E-845B-E141-3A48E9F621F8}"/>
              </a:ext>
            </a:extLst>
          </p:cNvPr>
          <p:cNvSpPr txBox="1"/>
          <p:nvPr/>
        </p:nvSpPr>
        <p:spPr>
          <a:xfrm>
            <a:off x="1748028" y="123826"/>
            <a:ext cx="8529447" cy="584775"/>
          </a:xfrm>
          <a:prstGeom prst="rect">
            <a:avLst/>
          </a:prstGeom>
          <a:noFill/>
        </p:spPr>
        <p:txBody>
          <a:bodyPr wrap="square" rtlCol="0">
            <a:spAutoFit/>
          </a:bodyPr>
          <a:lstStyle/>
          <a:p>
            <a:pPr algn="ctr"/>
            <a:r>
              <a:rPr lang="it-IT" sz="3200" b="1" dirty="0" err="1"/>
              <a:t>Adherence</a:t>
            </a:r>
            <a:r>
              <a:rPr lang="it-IT" sz="3200" b="1" dirty="0"/>
              <a:t> to </a:t>
            </a:r>
            <a:r>
              <a:rPr lang="it-IT" sz="3200" b="1" dirty="0" err="1"/>
              <a:t>liraglutide</a:t>
            </a:r>
            <a:r>
              <a:rPr lang="it-IT" sz="3200" b="1" dirty="0"/>
              <a:t> treatment in </a:t>
            </a:r>
            <a:r>
              <a:rPr lang="it-IT" sz="3200" b="1" dirty="0" err="1"/>
              <a:t>real</a:t>
            </a:r>
            <a:r>
              <a:rPr lang="it-IT" sz="3200" b="1" dirty="0"/>
              <a:t> life</a:t>
            </a:r>
          </a:p>
        </p:txBody>
      </p:sp>
    </p:spTree>
    <p:extLst>
      <p:ext uri="{BB962C8B-B14F-4D97-AF65-F5344CB8AC3E}">
        <p14:creationId xmlns:p14="http://schemas.microsoft.com/office/powerpoint/2010/main" val="245484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DD9563AE-3D30-1938-E65C-B88CA322BED6}"/>
              </a:ext>
            </a:extLst>
          </p:cNvPr>
          <p:cNvCxnSpPr>
            <a:cxnSpLocks/>
          </p:cNvCxnSpPr>
          <p:nvPr/>
        </p:nvCxnSpPr>
        <p:spPr>
          <a:xfrm>
            <a:off x="3838575" y="851027"/>
            <a:ext cx="0" cy="48734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75B26FD9-9CA2-D967-53DC-61E314BF3310}"/>
              </a:ext>
            </a:extLst>
          </p:cNvPr>
          <p:cNvCxnSpPr>
            <a:cxnSpLocks/>
          </p:cNvCxnSpPr>
          <p:nvPr/>
        </p:nvCxnSpPr>
        <p:spPr>
          <a:xfrm flipH="1">
            <a:off x="3838575" y="5701926"/>
            <a:ext cx="549856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A3075FF2-5242-7DBC-648E-18C7B3BBEFAD}"/>
              </a:ext>
            </a:extLst>
          </p:cNvPr>
          <p:cNvSpPr txBox="1"/>
          <p:nvPr/>
        </p:nvSpPr>
        <p:spPr>
          <a:xfrm>
            <a:off x="5181601" y="5920967"/>
            <a:ext cx="3186821" cy="584775"/>
          </a:xfrm>
          <a:prstGeom prst="rect">
            <a:avLst/>
          </a:prstGeom>
          <a:noFill/>
        </p:spPr>
        <p:txBody>
          <a:bodyPr wrap="square" rtlCol="0">
            <a:spAutoFit/>
          </a:bodyPr>
          <a:lstStyle/>
          <a:p>
            <a:r>
              <a:rPr lang="it-IT" sz="3200" dirty="0" err="1">
                <a:solidFill>
                  <a:schemeClr val="accent1"/>
                </a:solidFill>
              </a:rPr>
              <a:t>Efficacy</a:t>
            </a:r>
            <a:r>
              <a:rPr lang="it-IT" sz="3200" dirty="0">
                <a:solidFill>
                  <a:schemeClr val="accent1"/>
                </a:solidFill>
              </a:rPr>
              <a:t> / cost</a:t>
            </a:r>
          </a:p>
        </p:txBody>
      </p:sp>
      <p:sp>
        <p:nvSpPr>
          <p:cNvPr id="13" name="CasellaDiTesto 12">
            <a:extLst>
              <a:ext uri="{FF2B5EF4-FFF2-40B4-BE49-F238E27FC236}">
                <a16:creationId xmlns:a16="http://schemas.microsoft.com/office/drawing/2014/main" id="{50F6AA41-30D1-51DD-954A-95958F799E3E}"/>
              </a:ext>
            </a:extLst>
          </p:cNvPr>
          <p:cNvSpPr txBox="1"/>
          <p:nvPr/>
        </p:nvSpPr>
        <p:spPr>
          <a:xfrm rot="16200000">
            <a:off x="2202587" y="2995388"/>
            <a:ext cx="2179623" cy="584775"/>
          </a:xfrm>
          <a:prstGeom prst="rect">
            <a:avLst/>
          </a:prstGeom>
          <a:noFill/>
        </p:spPr>
        <p:txBody>
          <a:bodyPr wrap="square" rtlCol="0">
            <a:spAutoFit/>
          </a:bodyPr>
          <a:lstStyle/>
          <a:p>
            <a:r>
              <a:rPr lang="it-IT" sz="3200" dirty="0" err="1">
                <a:solidFill>
                  <a:schemeClr val="accent1"/>
                </a:solidFill>
              </a:rPr>
              <a:t>Adherence</a:t>
            </a:r>
            <a:endParaRPr lang="it-IT" sz="3200" dirty="0">
              <a:solidFill>
                <a:schemeClr val="accent1"/>
              </a:solidFill>
            </a:endParaRPr>
          </a:p>
        </p:txBody>
      </p:sp>
      <p:sp>
        <p:nvSpPr>
          <p:cNvPr id="16" name="Arco 15">
            <a:extLst>
              <a:ext uri="{FF2B5EF4-FFF2-40B4-BE49-F238E27FC236}">
                <a16:creationId xmlns:a16="http://schemas.microsoft.com/office/drawing/2014/main" id="{CD75468B-D524-B086-A86F-F04175EE9905}"/>
              </a:ext>
            </a:extLst>
          </p:cNvPr>
          <p:cNvSpPr/>
          <p:nvPr/>
        </p:nvSpPr>
        <p:spPr>
          <a:xfrm rot="17418925">
            <a:off x="2009586" y="3422792"/>
            <a:ext cx="10184072" cy="6888523"/>
          </a:xfrm>
          <a:prstGeom prst="arc">
            <a:avLst>
              <a:gd name="adj1" fmla="val 16200000"/>
              <a:gd name="adj2" fmla="val 20868196"/>
            </a:avLst>
          </a:prstGeom>
          <a:ln w="476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CasellaDiTesto 16">
            <a:extLst>
              <a:ext uri="{FF2B5EF4-FFF2-40B4-BE49-F238E27FC236}">
                <a16:creationId xmlns:a16="http://schemas.microsoft.com/office/drawing/2014/main" id="{E9FD9436-A6F5-CACF-5409-08113A7A9DAF}"/>
              </a:ext>
            </a:extLst>
          </p:cNvPr>
          <p:cNvSpPr txBox="1"/>
          <p:nvPr/>
        </p:nvSpPr>
        <p:spPr>
          <a:xfrm>
            <a:off x="2776351" y="1133476"/>
            <a:ext cx="1032095" cy="461665"/>
          </a:xfrm>
          <a:prstGeom prst="rect">
            <a:avLst/>
          </a:prstGeom>
          <a:noFill/>
        </p:spPr>
        <p:txBody>
          <a:bodyPr wrap="square" rtlCol="0">
            <a:spAutoFit/>
          </a:bodyPr>
          <a:lstStyle/>
          <a:p>
            <a:r>
              <a:rPr lang="it-IT" sz="2400" dirty="0">
                <a:solidFill>
                  <a:schemeClr val="accent1"/>
                </a:solidFill>
              </a:rPr>
              <a:t>100 %</a:t>
            </a:r>
          </a:p>
        </p:txBody>
      </p:sp>
      <p:sp>
        <p:nvSpPr>
          <p:cNvPr id="18" name="CasellaDiTesto 17">
            <a:extLst>
              <a:ext uri="{FF2B5EF4-FFF2-40B4-BE49-F238E27FC236}">
                <a16:creationId xmlns:a16="http://schemas.microsoft.com/office/drawing/2014/main" id="{DBAA5A84-B1D0-B90F-D154-FEB9F7E0CACC}"/>
              </a:ext>
            </a:extLst>
          </p:cNvPr>
          <p:cNvSpPr txBox="1"/>
          <p:nvPr/>
        </p:nvSpPr>
        <p:spPr>
          <a:xfrm>
            <a:off x="4756084" y="1968148"/>
            <a:ext cx="1032095" cy="461665"/>
          </a:xfrm>
          <a:prstGeom prst="rect">
            <a:avLst/>
          </a:prstGeom>
          <a:noFill/>
        </p:spPr>
        <p:txBody>
          <a:bodyPr wrap="square" rtlCol="0">
            <a:spAutoFit/>
          </a:bodyPr>
          <a:lstStyle/>
          <a:p>
            <a:r>
              <a:rPr lang="it-IT" sz="2400" b="1" dirty="0">
                <a:solidFill>
                  <a:srgbClr val="FF0000"/>
                </a:solidFill>
              </a:rPr>
              <a:t>NOW</a:t>
            </a:r>
          </a:p>
        </p:txBody>
      </p:sp>
      <p:sp>
        <p:nvSpPr>
          <p:cNvPr id="19" name="Freccia in giù 18">
            <a:extLst>
              <a:ext uri="{FF2B5EF4-FFF2-40B4-BE49-F238E27FC236}">
                <a16:creationId xmlns:a16="http://schemas.microsoft.com/office/drawing/2014/main" id="{48AF3B52-3262-E3F5-E9CD-5C3261063BB5}"/>
              </a:ext>
            </a:extLst>
          </p:cNvPr>
          <p:cNvSpPr/>
          <p:nvPr/>
        </p:nvSpPr>
        <p:spPr>
          <a:xfrm>
            <a:off x="5118226" y="2452410"/>
            <a:ext cx="126747" cy="69987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a:extLst>
              <a:ext uri="{FF2B5EF4-FFF2-40B4-BE49-F238E27FC236}">
                <a16:creationId xmlns:a16="http://schemas.microsoft.com/office/drawing/2014/main" id="{9C348DC3-7DE4-7C6E-BC85-7A2F251B1FC3}"/>
              </a:ext>
            </a:extLst>
          </p:cNvPr>
          <p:cNvGrpSpPr/>
          <p:nvPr/>
        </p:nvGrpSpPr>
        <p:grpSpPr>
          <a:xfrm>
            <a:off x="6545708" y="710573"/>
            <a:ext cx="2155941" cy="1161542"/>
            <a:chOff x="6545708" y="710573"/>
            <a:chExt cx="2155941" cy="1161542"/>
          </a:xfrm>
        </p:grpSpPr>
        <p:sp>
          <p:nvSpPr>
            <p:cNvPr id="20" name="CasellaDiTesto 19">
              <a:extLst>
                <a:ext uri="{FF2B5EF4-FFF2-40B4-BE49-F238E27FC236}">
                  <a16:creationId xmlns:a16="http://schemas.microsoft.com/office/drawing/2014/main" id="{F106EA67-2A59-302F-25EA-E5CD0E28CB1B}"/>
                </a:ext>
              </a:extLst>
            </p:cNvPr>
            <p:cNvSpPr txBox="1"/>
            <p:nvPr/>
          </p:nvSpPr>
          <p:spPr>
            <a:xfrm>
              <a:off x="6545708" y="710573"/>
              <a:ext cx="2155941" cy="461665"/>
            </a:xfrm>
            <a:prstGeom prst="rect">
              <a:avLst/>
            </a:prstGeom>
            <a:noFill/>
          </p:spPr>
          <p:txBody>
            <a:bodyPr wrap="square" rtlCol="0">
              <a:spAutoFit/>
            </a:bodyPr>
            <a:lstStyle/>
            <a:p>
              <a:r>
                <a:rPr lang="it-IT" sz="2400" b="1" dirty="0">
                  <a:solidFill>
                    <a:srgbClr val="FF0000"/>
                  </a:solidFill>
                </a:rPr>
                <a:t>THE FUTURE ?</a:t>
              </a:r>
            </a:p>
          </p:txBody>
        </p:sp>
        <p:sp>
          <p:nvSpPr>
            <p:cNvPr id="21" name="Freccia in giù 20">
              <a:extLst>
                <a:ext uri="{FF2B5EF4-FFF2-40B4-BE49-F238E27FC236}">
                  <a16:creationId xmlns:a16="http://schemas.microsoft.com/office/drawing/2014/main" id="{B4D84513-E3D3-364A-0DD8-B4E65197A5B0}"/>
                </a:ext>
              </a:extLst>
            </p:cNvPr>
            <p:cNvSpPr/>
            <p:nvPr/>
          </p:nvSpPr>
          <p:spPr>
            <a:xfrm>
              <a:off x="7369428" y="1172237"/>
              <a:ext cx="126747" cy="69987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40243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92E2D-67A6-40C1-BED9-C9F69616FED4}"/>
              </a:ext>
            </a:extLst>
          </p:cNvPr>
          <p:cNvSpPr>
            <a:spLocks noGrp="1"/>
          </p:cNvSpPr>
          <p:nvPr>
            <p:ph type="title"/>
          </p:nvPr>
        </p:nvSpPr>
        <p:spPr>
          <a:xfrm>
            <a:off x="1201271" y="251012"/>
            <a:ext cx="10058400" cy="957698"/>
          </a:xfrm>
        </p:spPr>
        <p:style>
          <a:lnRef idx="3">
            <a:schemeClr val="lt1"/>
          </a:lnRef>
          <a:fillRef idx="1">
            <a:schemeClr val="accent1"/>
          </a:fillRef>
          <a:effectRef idx="1">
            <a:schemeClr val="accent1"/>
          </a:effectRef>
          <a:fontRef idx="minor">
            <a:schemeClr val="lt1"/>
          </a:fontRef>
        </p:style>
        <p:txBody>
          <a:bodyPr>
            <a:normAutofit/>
          </a:bodyPr>
          <a:lstStyle/>
          <a:p>
            <a:pPr algn="ctr"/>
            <a:r>
              <a:rPr lang="it-IT" dirty="0"/>
              <a:t>CONCLUSIONS</a:t>
            </a:r>
          </a:p>
        </p:txBody>
      </p:sp>
      <p:sp>
        <p:nvSpPr>
          <p:cNvPr id="3" name="Segnaposto contenuto 2">
            <a:extLst>
              <a:ext uri="{FF2B5EF4-FFF2-40B4-BE49-F238E27FC236}">
                <a16:creationId xmlns:a16="http://schemas.microsoft.com/office/drawing/2014/main" id="{DF990349-ADF0-B425-9F39-E18104F17259}"/>
              </a:ext>
            </a:extLst>
          </p:cNvPr>
          <p:cNvSpPr>
            <a:spLocks noGrp="1"/>
          </p:cNvSpPr>
          <p:nvPr>
            <p:ph idx="1"/>
          </p:nvPr>
        </p:nvSpPr>
        <p:spPr>
          <a:xfrm>
            <a:off x="1136725" y="1783044"/>
            <a:ext cx="10187492" cy="4599827"/>
          </a:xfrm>
          <a:solidFill>
            <a:schemeClr val="accent5"/>
          </a:solidFill>
          <a:ln>
            <a:noFill/>
          </a:ln>
        </p:spPr>
        <p:style>
          <a:lnRef idx="0">
            <a:scrgbClr r="0" g="0" b="0"/>
          </a:lnRef>
          <a:fillRef idx="0">
            <a:scrgbClr r="0" g="0" b="0"/>
          </a:fillRef>
          <a:effectRef idx="0">
            <a:scrgbClr r="0" g="0" b="0"/>
          </a:effectRef>
          <a:fontRef idx="minor">
            <a:schemeClr val="lt1"/>
          </a:fontRef>
        </p:style>
        <p:txBody>
          <a:bodyPr>
            <a:noAutofit/>
          </a:bodyPr>
          <a:lstStyle/>
          <a:p>
            <a:r>
              <a:rPr lang="en-US" sz="4000" dirty="0"/>
              <a:t>Therapeutic inertia in obesity management medication continues to be a significant issue, stemming from factors related to both patients and healthcare providers.</a:t>
            </a:r>
          </a:p>
          <a:p>
            <a:r>
              <a:rPr lang="en-US" sz="4000" dirty="0"/>
              <a:t>Therapeutic adherence in real-life settings is still limited by various factors, with side effects being only one partial contributor.</a:t>
            </a:r>
          </a:p>
          <a:p>
            <a:pPr marL="0" indent="0">
              <a:buNone/>
            </a:pPr>
            <a:endParaRPr lang="it-IT" sz="4000" dirty="0"/>
          </a:p>
        </p:txBody>
      </p:sp>
    </p:spTree>
    <p:extLst>
      <p:ext uri="{BB962C8B-B14F-4D97-AF65-F5344CB8AC3E}">
        <p14:creationId xmlns:p14="http://schemas.microsoft.com/office/powerpoint/2010/main" val="278498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Thank </a:t>
            </a:r>
            <a:r>
              <a:rPr lang="it-IT" dirty="0" err="1"/>
              <a:t>you</a:t>
            </a:r>
            <a:r>
              <a:rPr lang="it-IT" dirty="0"/>
              <a:t>!</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B9ABFAA-EA44-7666-C23E-BF7CD7D5613B}"/>
              </a:ext>
            </a:extLst>
          </p:cNvPr>
          <p:cNvSpPr txBox="1"/>
          <p:nvPr/>
        </p:nvSpPr>
        <p:spPr>
          <a:xfrm>
            <a:off x="1743023" y="528488"/>
            <a:ext cx="9928515" cy="5078313"/>
          </a:xfrm>
          <a:prstGeom prst="rect">
            <a:avLst/>
          </a:prstGeom>
          <a:noFill/>
        </p:spPr>
        <p:txBody>
          <a:bodyPr wrap="square">
            <a:spAutoFit/>
          </a:bodyPr>
          <a:lstStyle/>
          <a:p>
            <a:pPr algn="just"/>
            <a:r>
              <a:rPr lang="en-US" sz="3600" dirty="0">
                <a:solidFill>
                  <a:srgbClr val="1B1B1B"/>
                </a:solidFill>
                <a:latin typeface="Cambria" panose="02040503050406030204" pitchFamily="18" charset="0"/>
              </a:rPr>
              <a:t>Therapeutic inertia is often defined as a failure to initiate or intensify treatment when indicated by clinical guidelines, resulting in limited or delayed initiation of more effective strategies. This delay in treatment intensification has been associated with short‐ and long‐term consequences such as increased risk of T2D, non‐alcoholic steatohepatitis, heart failure, and reduced life expectancy.</a:t>
            </a:r>
            <a:endParaRPr lang="it-IT" sz="3600" dirty="0"/>
          </a:p>
        </p:txBody>
      </p:sp>
      <p:sp>
        <p:nvSpPr>
          <p:cNvPr id="6" name="CasellaDiTesto 5">
            <a:extLst>
              <a:ext uri="{FF2B5EF4-FFF2-40B4-BE49-F238E27FC236}">
                <a16:creationId xmlns:a16="http://schemas.microsoft.com/office/drawing/2014/main" id="{7CF477A2-99AA-331B-CF37-851B5C5F69B8}"/>
              </a:ext>
            </a:extLst>
          </p:cNvPr>
          <p:cNvSpPr txBox="1"/>
          <p:nvPr/>
        </p:nvSpPr>
        <p:spPr>
          <a:xfrm>
            <a:off x="2086270" y="6158571"/>
            <a:ext cx="5404104" cy="369332"/>
          </a:xfrm>
          <a:prstGeom prst="rect">
            <a:avLst/>
          </a:prstGeom>
          <a:noFill/>
        </p:spPr>
        <p:txBody>
          <a:bodyPr wrap="square" rtlCol="0">
            <a:spAutoFit/>
          </a:bodyPr>
          <a:lstStyle/>
          <a:p>
            <a:r>
              <a:rPr lang="it-IT" dirty="0" err="1"/>
              <a:t>Law</a:t>
            </a:r>
            <a:r>
              <a:rPr lang="it-IT" dirty="0"/>
              <a:t> et al. </a:t>
            </a:r>
            <a:r>
              <a:rPr lang="it-IT" dirty="0" err="1"/>
              <a:t>Clin</a:t>
            </a:r>
            <a:r>
              <a:rPr lang="it-IT" dirty="0"/>
              <a:t>. </a:t>
            </a:r>
            <a:r>
              <a:rPr lang="it-IT" dirty="0" err="1"/>
              <a:t>Obes</a:t>
            </a:r>
            <a:r>
              <a:rPr lang="it-IT" dirty="0"/>
              <a:t>. 2024  </a:t>
            </a:r>
          </a:p>
        </p:txBody>
      </p:sp>
    </p:spTree>
    <p:extLst>
      <p:ext uri="{BB962C8B-B14F-4D97-AF65-F5344CB8AC3E}">
        <p14:creationId xmlns:p14="http://schemas.microsoft.com/office/powerpoint/2010/main" val="56365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3C6F15C-8AFC-CF1C-E8B8-28B52CBCF8BB}"/>
              </a:ext>
            </a:extLst>
          </p:cNvPr>
          <p:cNvSpPr>
            <a:spLocks noGrp="1"/>
          </p:cNvSpPr>
          <p:nvPr>
            <p:ph idx="1"/>
          </p:nvPr>
        </p:nvSpPr>
        <p:spPr>
          <a:xfrm>
            <a:off x="1017917" y="2323782"/>
            <a:ext cx="10679502" cy="4351338"/>
          </a:xfrm>
        </p:spPr>
        <p:txBody>
          <a:bodyPr>
            <a:normAutofit/>
          </a:bodyPr>
          <a:lstStyle/>
          <a:p>
            <a:r>
              <a:rPr lang="en-US" sz="3600" dirty="0"/>
              <a:t>Limited awareness of the disease and its effects on personal well-being.</a:t>
            </a:r>
          </a:p>
          <a:p>
            <a:r>
              <a:rPr lang="en-US" sz="3600" dirty="0"/>
              <a:t>The expectation of identifying external causes of obesity that could be addressed through simple interventions.</a:t>
            </a:r>
          </a:p>
          <a:p>
            <a:r>
              <a:rPr lang="en-US" sz="3600" dirty="0"/>
              <a:t>Inadequate comprehension of the therapeutic efficacy of medications.</a:t>
            </a:r>
            <a:endParaRPr lang="it-IT" sz="3600" dirty="0"/>
          </a:p>
        </p:txBody>
      </p:sp>
      <p:sp>
        <p:nvSpPr>
          <p:cNvPr id="4" name="Titolo 1">
            <a:extLst>
              <a:ext uri="{FF2B5EF4-FFF2-40B4-BE49-F238E27FC236}">
                <a16:creationId xmlns:a16="http://schemas.microsoft.com/office/drawing/2014/main" id="{6CE9F44C-20AE-4FAA-7B28-6606CC7DE52E}"/>
              </a:ext>
            </a:extLst>
          </p:cNvPr>
          <p:cNvSpPr>
            <a:spLocks noGrp="1"/>
          </p:cNvSpPr>
          <p:nvPr>
            <p:ph type="title"/>
          </p:nvPr>
        </p:nvSpPr>
        <p:spPr>
          <a:xfrm>
            <a:off x="2152650" y="736063"/>
            <a:ext cx="7886700" cy="1325563"/>
          </a:xfrm>
        </p:spPr>
        <p:txBody>
          <a:bodyPr>
            <a:normAutofit fontScale="90000"/>
          </a:bodyPr>
          <a:lstStyle/>
          <a:p>
            <a:pPr algn="ctr"/>
            <a:r>
              <a:rPr lang="it-IT" b="1" dirty="0" err="1"/>
              <a:t>Obesity</a:t>
            </a:r>
            <a:r>
              <a:rPr lang="it-IT" b="1" dirty="0"/>
              <a:t> Management </a:t>
            </a:r>
            <a:r>
              <a:rPr lang="it-IT" b="1" dirty="0" err="1"/>
              <a:t>Medication</a:t>
            </a:r>
            <a:r>
              <a:rPr lang="it-IT" b="1" dirty="0"/>
              <a:t>:</a:t>
            </a:r>
            <a:br>
              <a:rPr lang="it-IT" b="1" dirty="0"/>
            </a:br>
            <a:r>
              <a:rPr lang="it-IT" b="1" dirty="0" err="1"/>
              <a:t>Therapeutic</a:t>
            </a:r>
            <a:r>
              <a:rPr lang="it-IT" b="1" dirty="0"/>
              <a:t> </a:t>
            </a:r>
            <a:r>
              <a:rPr lang="it-IT" b="1" dirty="0" err="1"/>
              <a:t>inertia</a:t>
            </a:r>
            <a:r>
              <a:rPr lang="it-IT" b="1" dirty="0"/>
              <a:t> </a:t>
            </a:r>
            <a:r>
              <a:rPr lang="it-IT" b="1" dirty="0" err="1"/>
              <a:t>exhibited</a:t>
            </a:r>
            <a:r>
              <a:rPr lang="it-IT" b="1" dirty="0"/>
              <a:t> from </a:t>
            </a:r>
            <a:r>
              <a:rPr lang="it-IT" b="1" dirty="0" err="1"/>
              <a:t>patients</a:t>
            </a:r>
            <a:r>
              <a:rPr lang="it-IT" b="1" dirty="0"/>
              <a:t> with </a:t>
            </a:r>
            <a:r>
              <a:rPr lang="it-IT" b="1" dirty="0" err="1"/>
              <a:t>obesity</a:t>
            </a:r>
            <a:endParaRPr lang="it-IT" b="1" dirty="0"/>
          </a:p>
        </p:txBody>
      </p:sp>
    </p:spTree>
    <p:extLst>
      <p:ext uri="{BB962C8B-B14F-4D97-AF65-F5344CB8AC3E}">
        <p14:creationId xmlns:p14="http://schemas.microsoft.com/office/powerpoint/2010/main" val="397350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B246A3-57FE-5F02-0D0F-7DE4E9F00365}"/>
              </a:ext>
            </a:extLst>
          </p:cNvPr>
          <p:cNvSpPr>
            <a:spLocks noGrp="1"/>
          </p:cNvSpPr>
          <p:nvPr>
            <p:ph type="title"/>
          </p:nvPr>
        </p:nvSpPr>
        <p:spPr>
          <a:xfrm>
            <a:off x="1066800" y="528143"/>
            <a:ext cx="10058400" cy="1450757"/>
          </a:xfrm>
        </p:spPr>
        <p:txBody>
          <a:bodyPr>
            <a:normAutofit fontScale="90000"/>
          </a:bodyPr>
          <a:lstStyle/>
          <a:p>
            <a:pPr algn="ctr"/>
            <a:r>
              <a:rPr lang="it-IT" b="1" dirty="0" err="1"/>
              <a:t>Obesity</a:t>
            </a:r>
            <a:r>
              <a:rPr lang="it-IT" b="1" dirty="0"/>
              <a:t> Management </a:t>
            </a:r>
            <a:r>
              <a:rPr lang="it-IT" b="1" dirty="0" err="1"/>
              <a:t>Medication</a:t>
            </a:r>
            <a:r>
              <a:rPr lang="it-IT" b="1" dirty="0"/>
              <a:t>:</a:t>
            </a:r>
            <a:br>
              <a:rPr lang="it-IT" b="1" dirty="0"/>
            </a:br>
            <a:r>
              <a:rPr lang="it-IT" b="1" dirty="0" err="1"/>
              <a:t>Therapeutic</a:t>
            </a:r>
            <a:r>
              <a:rPr lang="it-IT" b="1" dirty="0"/>
              <a:t> </a:t>
            </a:r>
            <a:r>
              <a:rPr lang="it-IT" b="1" dirty="0" err="1"/>
              <a:t>inertia</a:t>
            </a:r>
            <a:r>
              <a:rPr lang="it-IT" b="1" dirty="0"/>
              <a:t> </a:t>
            </a:r>
            <a:r>
              <a:rPr lang="it-IT" b="1" dirty="0" err="1"/>
              <a:t>exhibited</a:t>
            </a:r>
            <a:r>
              <a:rPr lang="it-IT" b="1" dirty="0"/>
              <a:t> from </a:t>
            </a:r>
            <a:r>
              <a:rPr lang="it-IT" b="1" dirty="0" err="1"/>
              <a:t>healthcare</a:t>
            </a:r>
            <a:r>
              <a:rPr lang="it-IT" b="1" dirty="0"/>
              <a:t> providers</a:t>
            </a:r>
          </a:p>
        </p:txBody>
      </p:sp>
      <p:sp>
        <p:nvSpPr>
          <p:cNvPr id="3" name="Segnaposto contenuto 2">
            <a:extLst>
              <a:ext uri="{FF2B5EF4-FFF2-40B4-BE49-F238E27FC236}">
                <a16:creationId xmlns:a16="http://schemas.microsoft.com/office/drawing/2014/main" id="{E2259D02-9A15-8BD5-A251-78BBD492607C}"/>
              </a:ext>
            </a:extLst>
          </p:cNvPr>
          <p:cNvSpPr>
            <a:spLocks noGrp="1"/>
          </p:cNvSpPr>
          <p:nvPr>
            <p:ph idx="1"/>
          </p:nvPr>
        </p:nvSpPr>
        <p:spPr>
          <a:xfrm>
            <a:off x="957532" y="2141536"/>
            <a:ext cx="10670876" cy="4351338"/>
          </a:xfrm>
        </p:spPr>
        <p:txBody>
          <a:bodyPr>
            <a:noAutofit/>
          </a:bodyPr>
          <a:lstStyle/>
          <a:p>
            <a:r>
              <a:rPr lang="en-US" sz="3600" dirty="0"/>
              <a:t>Limited understanding of the disease and its impact on individual health.</a:t>
            </a:r>
          </a:p>
          <a:p>
            <a:r>
              <a:rPr lang="en-US" sz="3600" dirty="0"/>
              <a:t>Insufficient knowledge regarding medication usage and an excessive concern about potential side effects.</a:t>
            </a:r>
          </a:p>
          <a:p>
            <a:r>
              <a:rPr lang="en-US" sz="3600" dirty="0"/>
              <a:t>The requirement for detailed explanations about medication use, along with counseling on diet and lifestyle, leading to a time-consuming process.</a:t>
            </a:r>
          </a:p>
        </p:txBody>
      </p:sp>
    </p:spTree>
    <p:extLst>
      <p:ext uri="{BB962C8B-B14F-4D97-AF65-F5344CB8AC3E}">
        <p14:creationId xmlns:p14="http://schemas.microsoft.com/office/powerpoint/2010/main" val="45634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8BAA833-1460-DFC8-9F57-5E7EF71BBA5C}"/>
              </a:ext>
            </a:extLst>
          </p:cNvPr>
          <p:cNvPicPr>
            <a:picLocks noChangeAspect="1"/>
          </p:cNvPicPr>
          <p:nvPr/>
        </p:nvPicPr>
        <p:blipFill>
          <a:blip r:embed="rId2"/>
          <a:stretch>
            <a:fillRect/>
          </a:stretch>
        </p:blipFill>
        <p:spPr>
          <a:xfrm>
            <a:off x="1524000" y="2505479"/>
            <a:ext cx="9144000" cy="2907747"/>
          </a:xfrm>
          <a:prstGeom prst="rect">
            <a:avLst/>
          </a:prstGeom>
        </p:spPr>
      </p:pic>
      <p:pic>
        <p:nvPicPr>
          <p:cNvPr id="9" name="Immagine 8">
            <a:extLst>
              <a:ext uri="{FF2B5EF4-FFF2-40B4-BE49-F238E27FC236}">
                <a16:creationId xmlns:a16="http://schemas.microsoft.com/office/drawing/2014/main" id="{18DDEB71-70FF-9C9F-E5C9-62B56CBFC0C1}"/>
              </a:ext>
            </a:extLst>
          </p:cNvPr>
          <p:cNvPicPr>
            <a:picLocks noChangeAspect="1"/>
          </p:cNvPicPr>
          <p:nvPr/>
        </p:nvPicPr>
        <p:blipFill>
          <a:blip r:embed="rId3"/>
          <a:stretch>
            <a:fillRect/>
          </a:stretch>
        </p:blipFill>
        <p:spPr>
          <a:xfrm>
            <a:off x="1524000" y="685466"/>
            <a:ext cx="9144000" cy="1372269"/>
          </a:xfrm>
          <a:prstGeom prst="rect">
            <a:avLst/>
          </a:prstGeom>
        </p:spPr>
      </p:pic>
      <p:pic>
        <p:nvPicPr>
          <p:cNvPr id="11" name="Immagine 10">
            <a:extLst>
              <a:ext uri="{FF2B5EF4-FFF2-40B4-BE49-F238E27FC236}">
                <a16:creationId xmlns:a16="http://schemas.microsoft.com/office/drawing/2014/main" id="{3ABDE84D-E98C-F89C-C13F-F520FC70E3CD}"/>
              </a:ext>
            </a:extLst>
          </p:cNvPr>
          <p:cNvPicPr>
            <a:picLocks noChangeAspect="1"/>
          </p:cNvPicPr>
          <p:nvPr/>
        </p:nvPicPr>
        <p:blipFill>
          <a:blip r:embed="rId4"/>
          <a:stretch>
            <a:fillRect/>
          </a:stretch>
        </p:blipFill>
        <p:spPr>
          <a:xfrm>
            <a:off x="2195513" y="6282690"/>
            <a:ext cx="7800975" cy="419100"/>
          </a:xfrm>
          <a:prstGeom prst="rect">
            <a:avLst/>
          </a:prstGeom>
        </p:spPr>
      </p:pic>
    </p:spTree>
    <p:extLst>
      <p:ext uri="{BB962C8B-B14F-4D97-AF65-F5344CB8AC3E}">
        <p14:creationId xmlns:p14="http://schemas.microsoft.com/office/powerpoint/2010/main" val="94266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A79E353-17C8-1DAA-5604-FF55D066B11B}"/>
              </a:ext>
            </a:extLst>
          </p:cNvPr>
          <p:cNvPicPr>
            <a:picLocks noChangeAspect="1"/>
          </p:cNvPicPr>
          <p:nvPr/>
        </p:nvPicPr>
        <p:blipFill>
          <a:blip r:embed="rId2"/>
          <a:stretch>
            <a:fillRect/>
          </a:stretch>
        </p:blipFill>
        <p:spPr>
          <a:xfrm>
            <a:off x="1524000" y="1892808"/>
            <a:ext cx="9144000" cy="3877056"/>
          </a:xfrm>
          <a:prstGeom prst="rect">
            <a:avLst/>
          </a:prstGeom>
        </p:spPr>
      </p:pic>
      <p:pic>
        <p:nvPicPr>
          <p:cNvPr id="6" name="Immagine 5">
            <a:extLst>
              <a:ext uri="{FF2B5EF4-FFF2-40B4-BE49-F238E27FC236}">
                <a16:creationId xmlns:a16="http://schemas.microsoft.com/office/drawing/2014/main" id="{306E6C84-7ACD-CEBF-0E7A-2ED0F2993614}"/>
              </a:ext>
            </a:extLst>
          </p:cNvPr>
          <p:cNvPicPr>
            <a:picLocks noChangeAspect="1"/>
          </p:cNvPicPr>
          <p:nvPr/>
        </p:nvPicPr>
        <p:blipFill>
          <a:blip r:embed="rId3"/>
          <a:stretch>
            <a:fillRect/>
          </a:stretch>
        </p:blipFill>
        <p:spPr>
          <a:xfrm>
            <a:off x="1524000" y="191690"/>
            <a:ext cx="9144000" cy="1372269"/>
          </a:xfrm>
          <a:prstGeom prst="rect">
            <a:avLst/>
          </a:prstGeom>
        </p:spPr>
      </p:pic>
      <p:pic>
        <p:nvPicPr>
          <p:cNvPr id="7" name="Immagine 6">
            <a:extLst>
              <a:ext uri="{FF2B5EF4-FFF2-40B4-BE49-F238E27FC236}">
                <a16:creationId xmlns:a16="http://schemas.microsoft.com/office/drawing/2014/main" id="{C766612A-CF95-86ED-DB78-3BDBED8BE921}"/>
              </a:ext>
            </a:extLst>
          </p:cNvPr>
          <p:cNvPicPr>
            <a:picLocks noChangeAspect="1"/>
          </p:cNvPicPr>
          <p:nvPr/>
        </p:nvPicPr>
        <p:blipFill>
          <a:blip r:embed="rId4"/>
          <a:stretch>
            <a:fillRect/>
          </a:stretch>
        </p:blipFill>
        <p:spPr>
          <a:xfrm>
            <a:off x="2195513" y="6282690"/>
            <a:ext cx="7800975" cy="419100"/>
          </a:xfrm>
          <a:prstGeom prst="rect">
            <a:avLst/>
          </a:prstGeom>
        </p:spPr>
      </p:pic>
      <p:sp>
        <p:nvSpPr>
          <p:cNvPr id="8" name="Freccia in giù 7">
            <a:extLst>
              <a:ext uri="{FF2B5EF4-FFF2-40B4-BE49-F238E27FC236}">
                <a16:creationId xmlns:a16="http://schemas.microsoft.com/office/drawing/2014/main" id="{10BCD7E9-5BBD-72D3-A1D4-D8433CB84E6D}"/>
              </a:ext>
            </a:extLst>
          </p:cNvPr>
          <p:cNvSpPr/>
          <p:nvPr/>
        </p:nvSpPr>
        <p:spPr>
          <a:xfrm>
            <a:off x="7129272" y="2304288"/>
            <a:ext cx="164592" cy="50292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F1C4420A-4BBC-36C3-EB8F-7D1CCC347C2E}"/>
              </a:ext>
            </a:extLst>
          </p:cNvPr>
          <p:cNvSpPr/>
          <p:nvPr/>
        </p:nvSpPr>
        <p:spPr>
          <a:xfrm>
            <a:off x="9831895" y="2304288"/>
            <a:ext cx="164592" cy="50292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660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021649F-8577-2AFB-40B0-210DD9FD792B}"/>
              </a:ext>
            </a:extLst>
          </p:cNvPr>
          <p:cNvSpPr>
            <a:spLocks noGrp="1"/>
          </p:cNvSpPr>
          <p:nvPr>
            <p:ph type="title"/>
          </p:nvPr>
        </p:nvSpPr>
        <p:spPr>
          <a:xfrm>
            <a:off x="2152650" y="55381"/>
            <a:ext cx="7886700" cy="1325563"/>
          </a:xfrm>
        </p:spPr>
        <p:txBody>
          <a:bodyPr>
            <a:normAutofit fontScale="90000"/>
          </a:bodyPr>
          <a:lstStyle/>
          <a:p>
            <a:pPr algn="ctr"/>
            <a:r>
              <a:rPr lang="it-IT" b="1" dirty="0" err="1"/>
              <a:t>Obesity</a:t>
            </a:r>
            <a:r>
              <a:rPr lang="it-IT" b="1" dirty="0"/>
              <a:t> Management </a:t>
            </a:r>
            <a:r>
              <a:rPr lang="it-IT" b="1" dirty="0" err="1"/>
              <a:t>Medication</a:t>
            </a:r>
            <a:r>
              <a:rPr lang="it-IT" b="1" dirty="0"/>
              <a:t>:</a:t>
            </a:r>
            <a:br>
              <a:rPr lang="it-IT" b="1" dirty="0"/>
            </a:br>
            <a:r>
              <a:rPr lang="it-IT" b="1" dirty="0" err="1"/>
              <a:t>Medication</a:t>
            </a:r>
            <a:r>
              <a:rPr lang="it-IT" b="1" dirty="0"/>
              <a:t> </a:t>
            </a:r>
            <a:r>
              <a:rPr lang="it-IT" b="1" dirty="0" err="1"/>
              <a:t>adherence</a:t>
            </a:r>
            <a:endParaRPr lang="it-IT" b="1" dirty="0"/>
          </a:p>
        </p:txBody>
      </p:sp>
      <p:sp>
        <p:nvSpPr>
          <p:cNvPr id="5" name="Rectangle 1">
            <a:extLst>
              <a:ext uri="{FF2B5EF4-FFF2-40B4-BE49-F238E27FC236}">
                <a16:creationId xmlns:a16="http://schemas.microsoft.com/office/drawing/2014/main" id="{2FBC24C5-6C3D-F4DB-E5EF-5FFAEE00F667}"/>
              </a:ext>
            </a:extLst>
          </p:cNvPr>
          <p:cNvSpPr>
            <a:spLocks noChangeArrowheads="1"/>
          </p:cNvSpPr>
          <p:nvPr/>
        </p:nvSpPr>
        <p:spPr bwMode="auto">
          <a:xfrm>
            <a:off x="2899099" y="1477488"/>
            <a:ext cx="8238153" cy="569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36000" numCol="1" anchor="ctr" anchorCtr="0" compatLnSpc="1">
            <a:prstTxWarp prst="textNoShape">
              <a:avLst/>
            </a:prstTxWarp>
            <a:spAutoFit/>
          </a:bodyPr>
          <a:lstStyle/>
          <a:p>
            <a:pPr eaLnBrk="0" fontAlgn="base" hangingPunct="0">
              <a:spcBef>
                <a:spcPct val="0"/>
              </a:spcBef>
              <a:spcAft>
                <a:spcPct val="0"/>
              </a:spcAft>
            </a:pPr>
            <a:r>
              <a:rPr lang="it-IT" altLang="it-IT" sz="3600" dirty="0" err="1">
                <a:latin typeface="Arial" panose="020B0604020202020204" pitchFamily="34" charset="0"/>
              </a:rPr>
              <a:t>Factors</a:t>
            </a:r>
            <a:r>
              <a:rPr lang="it-IT" altLang="it-IT" sz="3600" dirty="0">
                <a:latin typeface="Arial" panose="020B0604020202020204" pitchFamily="34" charset="0"/>
              </a:rPr>
              <a:t> </a:t>
            </a:r>
            <a:r>
              <a:rPr lang="it-IT" altLang="it-IT" sz="3600" dirty="0" err="1">
                <a:latin typeface="Arial" panose="020B0604020202020204" pitchFamily="34" charset="0"/>
              </a:rPr>
              <a:t>contributing</a:t>
            </a:r>
            <a:r>
              <a:rPr lang="it-IT" altLang="it-IT" sz="3600" dirty="0">
                <a:latin typeface="Arial" panose="020B0604020202020204" pitchFamily="34" charset="0"/>
              </a:rPr>
              <a:t> to </a:t>
            </a:r>
            <a:r>
              <a:rPr lang="it-IT" altLang="it-IT" sz="3600" dirty="0" err="1">
                <a:latin typeface="Arial" panose="020B0604020202020204" pitchFamily="34" charset="0"/>
              </a:rPr>
              <a:t>poor</a:t>
            </a:r>
            <a:r>
              <a:rPr lang="it-IT" altLang="it-IT" sz="3600" dirty="0">
                <a:latin typeface="Arial" panose="020B0604020202020204" pitchFamily="34" charset="0"/>
              </a:rPr>
              <a:t> </a:t>
            </a:r>
            <a:r>
              <a:rPr lang="it-IT" altLang="it-IT" sz="3600" dirty="0" err="1">
                <a:latin typeface="Arial" panose="020B0604020202020204" pitchFamily="34" charset="0"/>
              </a:rPr>
              <a:t>adherence</a:t>
            </a:r>
            <a:r>
              <a:rPr lang="it-IT" altLang="it-IT" sz="3600" dirty="0">
                <a:latin typeface="Arial" panose="020B0604020202020204" pitchFamily="34" charset="0"/>
              </a:rPr>
              <a:t>:</a:t>
            </a:r>
          </a:p>
          <a:p>
            <a:pPr eaLnBrk="0" fontAlgn="base" hangingPunct="0">
              <a:spcBef>
                <a:spcPct val="0"/>
              </a:spcBef>
              <a:spcAft>
                <a:spcPct val="0"/>
              </a:spcAft>
            </a:pPr>
            <a:endParaRPr lang="it-IT" altLang="it-IT" sz="3600" dirty="0">
              <a:latin typeface="Arial" panose="020B0604020202020204" pitchFamily="34" charset="0"/>
            </a:endParaRPr>
          </a:p>
          <a:p>
            <a:pPr eaLnBrk="0" fontAlgn="base" hangingPunct="0">
              <a:spcBef>
                <a:spcPct val="0"/>
              </a:spcBef>
              <a:spcAft>
                <a:spcPct val="0"/>
              </a:spcAft>
              <a:buFontTx/>
              <a:buChar char="•"/>
            </a:pPr>
            <a:r>
              <a:rPr lang="it-IT" altLang="it-IT" sz="3600" dirty="0" err="1">
                <a:latin typeface="Arial" panose="020B0604020202020204" pitchFamily="34" charset="0"/>
              </a:rPr>
              <a:t>Lack</a:t>
            </a:r>
            <a:r>
              <a:rPr lang="it-IT" altLang="it-IT" sz="3600" dirty="0">
                <a:latin typeface="Arial" panose="020B0604020202020204" pitchFamily="34" charset="0"/>
              </a:rPr>
              <a:t> of </a:t>
            </a:r>
            <a:r>
              <a:rPr lang="it-IT" altLang="it-IT" sz="3600" dirty="0" err="1">
                <a:latin typeface="Arial" panose="020B0604020202020204" pitchFamily="34" charset="0"/>
              </a:rPr>
              <a:t>therapeutic</a:t>
            </a:r>
            <a:r>
              <a:rPr lang="it-IT" altLang="it-IT" sz="3600" dirty="0">
                <a:latin typeface="Arial" panose="020B0604020202020204" pitchFamily="34" charset="0"/>
              </a:rPr>
              <a:t> </a:t>
            </a:r>
            <a:r>
              <a:rPr lang="it-IT" altLang="it-IT" sz="3600" dirty="0" err="1">
                <a:latin typeface="Arial" panose="020B0604020202020204" pitchFamily="34" charset="0"/>
              </a:rPr>
              <a:t>efficacy</a:t>
            </a:r>
            <a:endParaRPr lang="it-IT" altLang="it-IT" sz="3600" dirty="0">
              <a:latin typeface="Arial" panose="020B0604020202020204" pitchFamily="34" charset="0"/>
            </a:endParaRPr>
          </a:p>
          <a:p>
            <a:pPr eaLnBrk="0" fontAlgn="base" hangingPunct="0">
              <a:spcBef>
                <a:spcPct val="0"/>
              </a:spcBef>
              <a:spcAft>
                <a:spcPct val="0"/>
              </a:spcAft>
              <a:buFontTx/>
              <a:buChar char="•"/>
            </a:pPr>
            <a:endParaRPr lang="it-IT" altLang="it-IT" sz="3600" dirty="0">
              <a:latin typeface="Arial" panose="020B0604020202020204" pitchFamily="34" charset="0"/>
            </a:endParaRPr>
          </a:p>
          <a:p>
            <a:pPr eaLnBrk="0" fontAlgn="base" hangingPunct="0">
              <a:spcBef>
                <a:spcPct val="0"/>
              </a:spcBef>
              <a:spcAft>
                <a:spcPct val="0"/>
              </a:spcAft>
              <a:buFontTx/>
              <a:buChar char="•"/>
            </a:pPr>
            <a:r>
              <a:rPr lang="it-IT" altLang="it-IT" sz="3600" dirty="0" err="1">
                <a:latin typeface="Arial" panose="020B0604020202020204" pitchFamily="34" charset="0"/>
              </a:rPr>
              <a:t>Adverse</a:t>
            </a:r>
            <a:r>
              <a:rPr lang="it-IT" altLang="it-IT" sz="3600" dirty="0">
                <a:latin typeface="Arial" panose="020B0604020202020204" pitchFamily="34" charset="0"/>
              </a:rPr>
              <a:t> side </a:t>
            </a:r>
            <a:r>
              <a:rPr lang="it-IT" altLang="it-IT" sz="3600" dirty="0" err="1">
                <a:latin typeface="Arial" panose="020B0604020202020204" pitchFamily="34" charset="0"/>
              </a:rPr>
              <a:t>effects</a:t>
            </a:r>
            <a:endParaRPr lang="it-IT" altLang="it-IT" sz="3600" dirty="0">
              <a:latin typeface="Arial" panose="020B0604020202020204" pitchFamily="34" charset="0"/>
            </a:endParaRPr>
          </a:p>
          <a:p>
            <a:pPr eaLnBrk="0" fontAlgn="base" hangingPunct="0">
              <a:spcBef>
                <a:spcPct val="0"/>
              </a:spcBef>
              <a:spcAft>
                <a:spcPct val="0"/>
              </a:spcAft>
              <a:buFontTx/>
              <a:buChar char="•"/>
            </a:pPr>
            <a:endParaRPr lang="it-IT" altLang="it-IT" sz="3600" dirty="0">
              <a:latin typeface="Arial" panose="020B0604020202020204" pitchFamily="34" charset="0"/>
            </a:endParaRPr>
          </a:p>
          <a:p>
            <a:pPr eaLnBrk="0" fontAlgn="base" hangingPunct="0">
              <a:spcBef>
                <a:spcPct val="0"/>
              </a:spcBef>
              <a:spcAft>
                <a:spcPct val="0"/>
              </a:spcAft>
              <a:buFontTx/>
              <a:buChar char="•"/>
            </a:pPr>
            <a:r>
              <a:rPr lang="it-IT" altLang="it-IT" sz="3600" dirty="0" err="1">
                <a:latin typeface="Arial" panose="020B0604020202020204" pitchFamily="34" charset="0"/>
              </a:rPr>
              <a:t>Unrealistic</a:t>
            </a:r>
            <a:r>
              <a:rPr lang="it-IT" altLang="it-IT" sz="3600" dirty="0">
                <a:latin typeface="Arial" panose="020B0604020202020204" pitchFamily="34" charset="0"/>
              </a:rPr>
              <a:t> </a:t>
            </a:r>
            <a:r>
              <a:rPr lang="it-IT" altLang="it-IT" sz="3600" dirty="0" err="1">
                <a:latin typeface="Arial" panose="020B0604020202020204" pitchFamily="34" charset="0"/>
              </a:rPr>
              <a:t>expectations</a:t>
            </a:r>
            <a:endParaRPr lang="it-IT" altLang="it-IT" sz="3600" dirty="0">
              <a:latin typeface="Arial" panose="020B0604020202020204" pitchFamily="34" charset="0"/>
            </a:endParaRPr>
          </a:p>
          <a:p>
            <a:pPr eaLnBrk="0" fontAlgn="base" hangingPunct="0">
              <a:spcBef>
                <a:spcPct val="0"/>
              </a:spcBef>
              <a:spcAft>
                <a:spcPct val="0"/>
              </a:spcAft>
              <a:buFontTx/>
              <a:buChar char="•"/>
            </a:pPr>
            <a:endParaRPr lang="it-IT" altLang="it-IT" sz="3600" dirty="0">
              <a:latin typeface="Arial" panose="020B0604020202020204" pitchFamily="34" charset="0"/>
            </a:endParaRPr>
          </a:p>
          <a:p>
            <a:pPr eaLnBrk="0" fontAlgn="base" hangingPunct="0">
              <a:spcBef>
                <a:spcPct val="0"/>
              </a:spcBef>
              <a:spcAft>
                <a:spcPct val="0"/>
              </a:spcAft>
              <a:buFontTx/>
              <a:buChar char="•"/>
            </a:pPr>
            <a:r>
              <a:rPr lang="it-IT" altLang="it-IT" sz="3600" dirty="0">
                <a:latin typeface="Arial" panose="020B0604020202020204" pitchFamily="34" charset="0"/>
              </a:rPr>
              <a:t>Financial </a:t>
            </a:r>
            <a:r>
              <a:rPr lang="it-IT" altLang="it-IT" sz="3600" dirty="0" err="1">
                <a:latin typeface="Arial" panose="020B0604020202020204" pitchFamily="34" charset="0"/>
              </a:rPr>
              <a:t>constraints</a:t>
            </a:r>
            <a:endParaRPr lang="it-IT" altLang="it-IT" sz="3600" dirty="0">
              <a:latin typeface="Arial" panose="020B0604020202020204" pitchFamily="34" charset="0"/>
            </a:endParaRPr>
          </a:p>
          <a:p>
            <a:pPr eaLnBrk="0" fontAlgn="base" hangingPunct="0">
              <a:spcBef>
                <a:spcPct val="0"/>
              </a:spcBef>
              <a:spcAft>
                <a:spcPct val="0"/>
              </a:spcAft>
            </a:pPr>
            <a:endParaRPr lang="it-IT" altLang="it-IT" sz="3600" dirty="0">
              <a:latin typeface="Arial" panose="020B0604020202020204" pitchFamily="34" charset="0"/>
            </a:endParaRPr>
          </a:p>
        </p:txBody>
      </p:sp>
    </p:spTree>
    <p:extLst>
      <p:ext uri="{BB962C8B-B14F-4D97-AF65-F5344CB8AC3E}">
        <p14:creationId xmlns:p14="http://schemas.microsoft.com/office/powerpoint/2010/main" val="151230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0429AD6-68D1-ED4E-F926-07B283B1646C}"/>
              </a:ext>
            </a:extLst>
          </p:cNvPr>
          <p:cNvPicPr>
            <a:picLocks noChangeAspect="1"/>
          </p:cNvPicPr>
          <p:nvPr/>
        </p:nvPicPr>
        <p:blipFill>
          <a:blip r:embed="rId2"/>
          <a:stretch>
            <a:fillRect/>
          </a:stretch>
        </p:blipFill>
        <p:spPr>
          <a:xfrm>
            <a:off x="2100072" y="112274"/>
            <a:ext cx="8229600" cy="1509664"/>
          </a:xfrm>
          <a:prstGeom prst="rect">
            <a:avLst/>
          </a:prstGeom>
        </p:spPr>
      </p:pic>
      <p:pic>
        <p:nvPicPr>
          <p:cNvPr id="7" name="Immagine 6">
            <a:extLst>
              <a:ext uri="{FF2B5EF4-FFF2-40B4-BE49-F238E27FC236}">
                <a16:creationId xmlns:a16="http://schemas.microsoft.com/office/drawing/2014/main" id="{587B75FA-B67B-574A-2741-1B6C594D1474}"/>
              </a:ext>
            </a:extLst>
          </p:cNvPr>
          <p:cNvPicPr>
            <a:picLocks noChangeAspect="1"/>
          </p:cNvPicPr>
          <p:nvPr/>
        </p:nvPicPr>
        <p:blipFill>
          <a:blip r:embed="rId3"/>
          <a:stretch>
            <a:fillRect/>
          </a:stretch>
        </p:blipFill>
        <p:spPr>
          <a:xfrm>
            <a:off x="1661160" y="1621938"/>
            <a:ext cx="8430768" cy="4920788"/>
          </a:xfrm>
          <a:prstGeom prst="rect">
            <a:avLst/>
          </a:prstGeom>
        </p:spPr>
      </p:pic>
      <p:pic>
        <p:nvPicPr>
          <p:cNvPr id="9" name="Immagine 8">
            <a:extLst>
              <a:ext uri="{FF2B5EF4-FFF2-40B4-BE49-F238E27FC236}">
                <a16:creationId xmlns:a16="http://schemas.microsoft.com/office/drawing/2014/main" id="{878ECD1D-A960-4116-C836-6D285A4906A0}"/>
              </a:ext>
            </a:extLst>
          </p:cNvPr>
          <p:cNvPicPr>
            <a:picLocks noChangeAspect="1"/>
          </p:cNvPicPr>
          <p:nvPr/>
        </p:nvPicPr>
        <p:blipFill>
          <a:blip r:embed="rId4"/>
          <a:stretch>
            <a:fillRect/>
          </a:stretch>
        </p:blipFill>
        <p:spPr>
          <a:xfrm>
            <a:off x="6279833" y="6542726"/>
            <a:ext cx="4132136" cy="262802"/>
          </a:xfrm>
          <a:prstGeom prst="rect">
            <a:avLst/>
          </a:prstGeom>
        </p:spPr>
      </p:pic>
    </p:spTree>
    <p:extLst>
      <p:ext uri="{BB962C8B-B14F-4D97-AF65-F5344CB8AC3E}">
        <p14:creationId xmlns:p14="http://schemas.microsoft.com/office/powerpoint/2010/main" val="292218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80E25DD-5053-D935-5F01-243EE319DE33}"/>
              </a:ext>
            </a:extLst>
          </p:cNvPr>
          <p:cNvPicPr>
            <a:picLocks noChangeAspect="1"/>
          </p:cNvPicPr>
          <p:nvPr/>
        </p:nvPicPr>
        <p:blipFill>
          <a:blip r:embed="rId2"/>
          <a:stretch>
            <a:fillRect/>
          </a:stretch>
        </p:blipFill>
        <p:spPr>
          <a:xfrm>
            <a:off x="1524000" y="30943"/>
            <a:ext cx="9144000" cy="1621442"/>
          </a:xfrm>
          <a:prstGeom prst="rect">
            <a:avLst/>
          </a:prstGeom>
        </p:spPr>
      </p:pic>
      <p:pic>
        <p:nvPicPr>
          <p:cNvPr id="7" name="Immagine 6">
            <a:extLst>
              <a:ext uri="{FF2B5EF4-FFF2-40B4-BE49-F238E27FC236}">
                <a16:creationId xmlns:a16="http://schemas.microsoft.com/office/drawing/2014/main" id="{A3E085D6-84FA-CCD6-E838-559D3FF09597}"/>
              </a:ext>
            </a:extLst>
          </p:cNvPr>
          <p:cNvPicPr>
            <a:picLocks noChangeAspect="1"/>
          </p:cNvPicPr>
          <p:nvPr/>
        </p:nvPicPr>
        <p:blipFill>
          <a:blip r:embed="rId3"/>
          <a:stretch>
            <a:fillRect/>
          </a:stretch>
        </p:blipFill>
        <p:spPr>
          <a:xfrm>
            <a:off x="3246245" y="1430692"/>
            <a:ext cx="5490591" cy="5275273"/>
          </a:xfrm>
          <a:prstGeom prst="rect">
            <a:avLst/>
          </a:prstGeom>
        </p:spPr>
      </p:pic>
      <p:pic>
        <p:nvPicPr>
          <p:cNvPr id="5" name="Immagine 4">
            <a:extLst>
              <a:ext uri="{FF2B5EF4-FFF2-40B4-BE49-F238E27FC236}">
                <a16:creationId xmlns:a16="http://schemas.microsoft.com/office/drawing/2014/main" id="{5B8F832F-7629-3556-5B19-E3168FF0E78F}"/>
              </a:ext>
            </a:extLst>
          </p:cNvPr>
          <p:cNvPicPr>
            <a:picLocks noChangeAspect="1"/>
          </p:cNvPicPr>
          <p:nvPr/>
        </p:nvPicPr>
        <p:blipFill>
          <a:blip r:embed="rId4"/>
          <a:stretch>
            <a:fillRect/>
          </a:stretch>
        </p:blipFill>
        <p:spPr>
          <a:xfrm>
            <a:off x="9114080" y="6488744"/>
            <a:ext cx="2772156" cy="217221"/>
          </a:xfrm>
          <a:prstGeom prst="rect">
            <a:avLst/>
          </a:prstGeom>
        </p:spPr>
      </p:pic>
    </p:spTree>
    <p:extLst>
      <p:ext uri="{BB962C8B-B14F-4D97-AF65-F5344CB8AC3E}">
        <p14:creationId xmlns:p14="http://schemas.microsoft.com/office/powerpoint/2010/main" val="684714949"/>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62</TotalTime>
  <Words>633</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14</vt:i4>
      </vt:variant>
    </vt:vector>
  </HeadingPairs>
  <TitlesOfParts>
    <vt:vector size="24" baseType="lpstr">
      <vt:lpstr>Arial</vt:lpstr>
      <vt:lpstr>Calibri</vt:lpstr>
      <vt:lpstr>Cambria</vt:lpstr>
      <vt:lpstr>elsevier-sans</vt:lpstr>
      <vt:lpstr>Merriweather</vt:lpstr>
      <vt:lpstr>New York</vt:lpstr>
      <vt:lpstr>Palatino</vt:lpstr>
      <vt:lpstr>Times New Roman</vt:lpstr>
      <vt:lpstr>Wingdings</vt:lpstr>
      <vt:lpstr>RetrospectVTI</vt:lpstr>
      <vt:lpstr>Presentazione standard di PowerPoint</vt:lpstr>
      <vt:lpstr>Presentazione standard di PowerPoint</vt:lpstr>
      <vt:lpstr>Obesity Management Medication: Therapeutic inertia exhibited from patients with obesity</vt:lpstr>
      <vt:lpstr>Obesity Management Medication: Therapeutic inertia exhibited from healthcare providers</vt:lpstr>
      <vt:lpstr>Presentazione standard di PowerPoint</vt:lpstr>
      <vt:lpstr>Presentazione standard di PowerPoint</vt:lpstr>
      <vt:lpstr>Obesity Management Medication: Medication adherence</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Ferruccio</cp:lastModifiedBy>
  <cp:revision>13</cp:revision>
  <dcterms:created xsi:type="dcterms:W3CDTF">2022-02-27T17:36:31Z</dcterms:created>
  <dcterms:modified xsi:type="dcterms:W3CDTF">2025-05-03T06:17:11Z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